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7"/>
  </p:handoutMasterIdLst>
  <p:sldIdLst>
    <p:sldId id="7633" r:id="rId3"/>
    <p:sldId id="7974" r:id="rId5"/>
    <p:sldId id="8003" r:id="rId6"/>
    <p:sldId id="8004" r:id="rId7"/>
    <p:sldId id="8010" r:id="rId8"/>
    <p:sldId id="8007" r:id="rId9"/>
    <p:sldId id="8008" r:id="rId10"/>
    <p:sldId id="8011" r:id="rId11"/>
    <p:sldId id="8012" r:id="rId12"/>
    <p:sldId id="8057" r:id="rId13"/>
    <p:sldId id="8013" r:id="rId14"/>
    <p:sldId id="8050" r:id="rId15"/>
    <p:sldId id="8014" r:id="rId16"/>
    <p:sldId id="8015" r:id="rId17"/>
    <p:sldId id="8017" r:id="rId18"/>
    <p:sldId id="8018" r:id="rId19"/>
    <p:sldId id="8019" r:id="rId20"/>
    <p:sldId id="8016" r:id="rId21"/>
    <p:sldId id="8020" r:id="rId22"/>
    <p:sldId id="8051" r:id="rId23"/>
    <p:sldId id="8021" r:id="rId24"/>
    <p:sldId id="8026" r:id="rId25"/>
    <p:sldId id="8039" r:id="rId26"/>
    <p:sldId id="8040" r:id="rId27"/>
    <p:sldId id="8041" r:id="rId28"/>
    <p:sldId id="8046" r:id="rId29"/>
    <p:sldId id="8055" r:id="rId30"/>
    <p:sldId id="8053" r:id="rId31"/>
    <p:sldId id="8056" r:id="rId32"/>
    <p:sldId id="8054" r:id="rId33"/>
    <p:sldId id="8035" r:id="rId34"/>
    <p:sldId id="8036" r:id="rId35"/>
    <p:sldId id="8002" r:id="rId36"/>
  </p:sldIdLst>
  <p:sldSz cx="12192000" cy="6858000"/>
  <p:notesSz cx="7099300" cy="10234295"/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5" userDrawn="1">
          <p15:clr>
            <a:srgbClr val="A4A3A4"/>
          </p15:clr>
        </p15:guide>
        <p15:guide id="2" pos="356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awei.wang" initials="j" lastIdx="1" clrIdx="0"/>
  <p:cmAuthor id="2" name="qianlong.wang" initials="q" lastIdx="1" clrIdx="1"/>
  <p:cmAuthor id="3" name="杨旭" initials="杨旭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71D"/>
    <a:srgbClr val="FFFFFF"/>
    <a:srgbClr val="1552D1"/>
    <a:srgbClr val="0DC586"/>
    <a:srgbClr val="D1016D"/>
    <a:srgbClr val="BE14A0"/>
    <a:srgbClr val="F6C8C7"/>
    <a:srgbClr val="EAC5C8"/>
    <a:srgbClr val="EABBB9"/>
    <a:srgbClr val="5A7E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40" y="66"/>
      </p:cViewPr>
      <p:guideLst>
        <p:guide orient="horz" pos="2275"/>
        <p:guide pos="35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2" Type="http://schemas.openxmlformats.org/officeDocument/2006/relationships/tags" Target="tags/tag37.xml"/><Relationship Id="rId41" Type="http://schemas.openxmlformats.org/officeDocument/2006/relationships/commentAuthors" Target="commentAuthors.xml"/><Relationship Id="rId40" Type="http://schemas.openxmlformats.org/officeDocument/2006/relationships/tableStyles" Target="tableStyles.xml"/><Relationship Id="rId4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handoutMaster" Target="handoutMasters/handoutMaster1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3A08C71D-B75D-4B60-81C5-D29A2419B6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D7A53811-B205-4B14-BAC9-651A825AC9B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5E5E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3520440" y="6443980"/>
            <a:ext cx="515112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>
                <a:solidFill>
                  <a:schemeClr val="bg1"/>
                </a:solidFill>
              </a:rPr>
              <a:t>Apple Confidential - Strictly Need to Know</a:t>
            </a:r>
            <a:endParaRPr lang="en-US" altLang="zh-CN" sz="120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Ke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459"/>
          <p:cNvSpPr/>
          <p:nvPr/>
        </p:nvSpPr>
        <p:spPr>
          <a:xfrm>
            <a:off x="214715" y="599440"/>
            <a:ext cx="11657978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miter lim="400000"/>
          </a:ln>
        </p:spPr>
        <p:txBody>
          <a:bodyPr lIns="22859" tIns="22859" rIns="22859" bIns="22859"/>
          <a:lstStyle/>
          <a:p>
            <a:pPr defTabSz="584200">
              <a:defRPr sz="5000" b="0"/>
            </a:pPr>
            <a:endParaRPr sz="2500"/>
          </a:p>
        </p:txBody>
      </p:sp>
      <p:sp>
        <p:nvSpPr>
          <p:cNvPr id="185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212090" y="168275"/>
            <a:ext cx="11125200" cy="419100"/>
          </a:xfrm>
          <a:prstGeom prst="rect">
            <a:avLst/>
          </a:prstGeom>
        </p:spPr>
        <p:txBody>
          <a:bodyPr/>
          <a:lstStyle>
            <a:lvl1pPr algn="l">
              <a:defRPr sz="2100">
                <a:solidFill>
                  <a:srgbClr val="0096FF"/>
                </a:solidFill>
                <a:latin typeface="Helvetica Neue Light" panose="02000503000000020004"/>
                <a:ea typeface="Helvetica Neue Light" panose="02000503000000020004"/>
                <a:cs typeface="Helvetica Neue Light" panose="02000503000000020004"/>
                <a:sym typeface="Helvetica Neue Light" panose="02000503000000020004"/>
              </a:defRPr>
            </a:lvl1pPr>
          </a:lstStyle>
          <a:p>
            <a:r>
              <a:t>标题文本</a:t>
            </a:r>
          </a:p>
        </p:txBody>
      </p:sp>
      <p:sp>
        <p:nvSpPr>
          <p:cNvPr id="18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6013471" y="6691313"/>
            <a:ext cx="156007" cy="156172"/>
          </a:xfrm>
          <a:prstGeom prst="rect">
            <a:avLst/>
          </a:prstGeom>
        </p:spPr>
        <p:txBody>
          <a:bodyPr/>
          <a:lstStyle>
            <a:lvl1pPr defTabSz="914400">
              <a:tabLst>
                <a:tab pos="1295400" algn="l"/>
              </a:tabLst>
              <a:defRPr sz="700">
                <a:solidFill>
                  <a:srgbClr val="606060"/>
                </a:solidFill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 hasCustomPrompt="1"/>
          </p:nvPr>
        </p:nvSpPr>
        <p:spPr>
          <a:xfrm>
            <a:off x="693891" y="148900"/>
            <a:ext cx="5859901" cy="40253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pPr algn="l"/>
            <a:r>
              <a:rPr lang="zh-CN" altLang="en-US" sz="189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标题内容</a:t>
            </a:r>
            <a:endParaRPr lang="zh-CN" altLang="en-US" sz="189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线条"/>
          <p:cNvSpPr/>
          <p:nvPr/>
        </p:nvSpPr>
        <p:spPr>
          <a:xfrm flipV="1">
            <a:off x="409574" y="827073"/>
            <a:ext cx="11144265" cy="1237"/>
          </a:xfrm>
          <a:prstGeom prst="line">
            <a:avLst/>
          </a:prstGeom>
          <a:ln w="34925">
            <a:solidFill>
              <a:srgbClr val="AAAAAA"/>
            </a:solidFill>
            <a:miter lim="400000"/>
          </a:ln>
        </p:spPr>
        <p:txBody>
          <a:bodyPr lIns="0" tIns="0" rIns="0" bIns="0"/>
          <a:lstStyle/>
          <a:p>
            <a:pPr algn="l" defTabSz="3429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900"/>
          </a:p>
        </p:txBody>
      </p:sp>
      <p:sp>
        <p:nvSpPr>
          <p:cNvPr id="38" name="B635  |"/>
          <p:cNvSpPr txBox="1"/>
          <p:nvPr/>
        </p:nvSpPr>
        <p:spPr>
          <a:xfrm>
            <a:off x="390525" y="0"/>
            <a:ext cx="3524250" cy="1028700"/>
          </a:xfrm>
          <a:prstGeom prst="rect">
            <a:avLst/>
          </a:prstGeom>
          <a:ln w="12700">
            <a:miter lim="400000"/>
          </a:ln>
        </p:spPr>
        <p:txBody>
          <a:bodyPr lIns="38100" tIns="38100" rIns="38100" bIns="38100" anchor="ctr">
            <a:normAutofit/>
          </a:bodyPr>
          <a:lstStyle/>
          <a:p>
            <a:pPr algn="l">
              <a:defRPr sz="4200">
                <a:solidFill>
                  <a:srgbClr val="3A88FE"/>
                </a:solidFill>
                <a:latin typeface="+mn-lt"/>
                <a:ea typeface="+mn-ea"/>
                <a:cs typeface="+mn-cs"/>
                <a:sym typeface="Helvetica Light"/>
              </a:defRPr>
            </a:pPr>
            <a:r>
              <a:rPr sz="3150"/>
              <a:t>B635 	</a:t>
            </a:r>
            <a:r>
              <a:rPr sz="3150"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rPr>
              <a:t>|</a:t>
            </a:r>
            <a:endParaRPr sz="3150">
              <a:solidFill>
                <a:srgbClr val="929292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9" name="Apple Confidential - Strictly Need to Know"/>
          <p:cNvSpPr txBox="1"/>
          <p:nvPr/>
        </p:nvSpPr>
        <p:spPr>
          <a:xfrm>
            <a:off x="2680894" y="6550983"/>
            <a:ext cx="2925481" cy="261610"/>
          </a:xfrm>
          <a:prstGeom prst="rect">
            <a:avLst/>
          </a:prstGeom>
          <a:ln w="12700">
            <a:miter lim="400000"/>
          </a:ln>
        </p:spPr>
        <p:txBody>
          <a:bodyPr wrap="none" lIns="38100" tIns="38100" rIns="38100" bIns="38100" anchor="ctr">
            <a:spAutoFit/>
          </a:bodyPr>
          <a:lstStyle>
            <a:lvl1pPr defTabSz="533400">
              <a:defRPr sz="1600">
                <a:solidFill>
                  <a:srgbClr val="7A7A7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200"/>
              <a:t>Apple Confidential - Strictly Need to Know</a:t>
            </a:r>
            <a:endParaRPr sz="1200"/>
          </a:p>
        </p:txBody>
      </p:sp>
      <p:graphicFrame>
        <p:nvGraphicFramePr>
          <p:cNvPr id="40" name="表格"/>
          <p:cNvGraphicFramePr/>
          <p:nvPr/>
        </p:nvGraphicFramePr>
        <p:xfrm>
          <a:off x="231561" y="6534150"/>
          <a:ext cx="1133475" cy="295275"/>
        </p:xfrm>
        <a:graphic>
          <a:graphicData uri="http://schemas.openxmlformats.org/drawingml/2006/table">
            <a:tbl>
              <a:tblPr/>
              <a:tblGrid>
                <a:gridCol w="1133475"/>
              </a:tblGrid>
              <a:tr h="295275">
                <a:tc>
                  <a:txBody>
                    <a:bodyPr/>
                    <a:lstStyle/>
                    <a:p>
                      <a:pPr defTabSz="914400">
                        <a:tabLst>
                          <a:tab pos="825500" algn="l"/>
                        </a:tabLst>
                        <a:defRPr sz="1800"/>
                      </a:pPr>
                      <a:r>
                        <a:rPr sz="1200">
                          <a:solidFill>
                            <a:srgbClr val="606060"/>
                          </a:solidFill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2020/3/27</a:t>
                      </a:r>
                      <a:endParaRPr sz="1200">
                        <a:solidFill>
                          <a:srgbClr val="606060"/>
                        </a:solidFill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41" name="Ops Manufacturing Engineering"/>
          <p:cNvSpPr txBox="1"/>
          <p:nvPr/>
        </p:nvSpPr>
        <p:spPr>
          <a:xfrm>
            <a:off x="6922256" y="6550983"/>
            <a:ext cx="2232984" cy="261610"/>
          </a:xfrm>
          <a:prstGeom prst="rect">
            <a:avLst/>
          </a:prstGeom>
          <a:ln w="12700">
            <a:miter lim="400000"/>
          </a:ln>
        </p:spPr>
        <p:txBody>
          <a:bodyPr wrap="none" lIns="38100" tIns="38100" rIns="38100" bIns="38100" anchor="ctr">
            <a:spAutoFit/>
          </a:bodyPr>
          <a:lstStyle>
            <a:lvl1pPr defTabSz="533400">
              <a:defRPr sz="1600">
                <a:solidFill>
                  <a:srgbClr val="7A7A7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200"/>
              <a:t>Ops Manufacturing Engineering</a:t>
            </a:r>
            <a:endParaRPr sz="1200"/>
          </a:p>
        </p:txBody>
      </p:sp>
      <p:sp>
        <p:nvSpPr>
          <p:cNvPr id="42" name="Assembly Story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2409825" y="0"/>
            <a:ext cx="8429625" cy="1028700"/>
          </a:xfrm>
          <a:prstGeom prst="rect">
            <a:avLst/>
          </a:prstGeom>
        </p:spPr>
        <p:txBody>
          <a:bodyPr lIns="50800" tIns="50800" rIns="50800" bIns="50800" anchor="ctr"/>
          <a:lstStyle>
            <a:lvl1pPr>
              <a:lnSpc>
                <a:spcPct val="100000"/>
              </a:lnSpc>
              <a:spcBef>
                <a:spcPts val="0"/>
              </a:spcBef>
              <a:defRPr sz="3150" u="none">
                <a:solidFill>
                  <a:srgbClr val="606060"/>
                </a:solidFill>
              </a:defRPr>
            </a:lvl1pPr>
          </a:lstStyle>
          <a:p>
            <a:r>
              <a:t>Assembly Story</a:t>
            </a:r>
          </a:p>
        </p:txBody>
      </p:sp>
      <p:sp>
        <p:nvSpPr>
          <p:cNvPr id="43" name="正文级别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724655" y="6524625"/>
            <a:ext cx="255242" cy="25717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D"/>
          <p:cNvPicPr>
            <a:picLocks noChangeAspect="1"/>
          </p:cNvPicPr>
          <p:nvPr userDrawn="1"/>
        </p:nvPicPr>
        <p:blipFill>
          <a:blip r:embed="rId2"/>
          <a:srcRect r="29672" b="47861"/>
          <a:stretch>
            <a:fillRect/>
          </a:stretch>
        </p:blipFill>
        <p:spPr>
          <a:xfrm>
            <a:off x="10317480" y="5592445"/>
            <a:ext cx="1878330" cy="1261745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659271" y="188"/>
            <a:ext cx="685763" cy="945256"/>
          </a:xfrm>
          <a:prstGeom prst="rect">
            <a:avLst/>
          </a:prstGeom>
          <a:solidFill>
            <a:srgbClr val="004B8F"/>
          </a:solidFill>
          <a:ln>
            <a:noFill/>
          </a:ln>
          <a:effectLst>
            <a:outerShdw blurRad="203200" dist="63500" dir="5400000" algn="t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defRPr/>
            </a:pPr>
            <a:endParaRPr lang="zh-CN" altLang="en-US" sz="1705" dirty="0">
              <a:solidFill>
                <a:srgbClr val="FFFFFF"/>
              </a:solidFill>
              <a:latin typeface="印品黑体" panose="00000500000000000000" pitchFamily="2" charset="-122"/>
              <a:ea typeface="微软雅黑" panose="020B0503020204020204" pitchFamily="34" charset="-122"/>
            </a:endParaRPr>
          </a:p>
        </p:txBody>
      </p:sp>
      <p:sp>
        <p:nvSpPr>
          <p:cNvPr id="10" name="椭圆 4"/>
          <p:cNvSpPr/>
          <p:nvPr userDrawn="1"/>
        </p:nvSpPr>
        <p:spPr>
          <a:xfrm>
            <a:off x="831464" y="346382"/>
            <a:ext cx="341376" cy="343183"/>
          </a:xfrm>
          <a:custGeom>
            <a:avLst/>
            <a:gdLst>
              <a:gd name="connsiteX0" fmla="*/ 139700 w 330200"/>
              <a:gd name="connsiteY0" fmla="*/ 87312 h 331788"/>
              <a:gd name="connsiteX1" fmla="*/ 119062 w 330200"/>
              <a:gd name="connsiteY1" fmla="*/ 109537 h 331788"/>
              <a:gd name="connsiteX2" fmla="*/ 182562 w 330200"/>
              <a:gd name="connsiteY2" fmla="*/ 173037 h 331788"/>
              <a:gd name="connsiteX3" fmla="*/ 123825 w 330200"/>
              <a:gd name="connsiteY3" fmla="*/ 230187 h 331788"/>
              <a:gd name="connsiteX4" fmla="*/ 146050 w 330200"/>
              <a:gd name="connsiteY4" fmla="*/ 252412 h 331788"/>
              <a:gd name="connsiteX5" fmla="*/ 223837 w 330200"/>
              <a:gd name="connsiteY5" fmla="*/ 173037 h 331788"/>
              <a:gd name="connsiteX6" fmla="*/ 165100 w 330200"/>
              <a:gd name="connsiteY6" fmla="*/ 0 h 331788"/>
              <a:gd name="connsiteX7" fmla="*/ 330200 w 330200"/>
              <a:gd name="connsiteY7" fmla="*/ 165894 h 331788"/>
              <a:gd name="connsiteX8" fmla="*/ 165100 w 330200"/>
              <a:gd name="connsiteY8" fmla="*/ 331788 h 331788"/>
              <a:gd name="connsiteX9" fmla="*/ 0 w 330200"/>
              <a:gd name="connsiteY9" fmla="*/ 165894 h 331788"/>
              <a:gd name="connsiteX10" fmla="*/ 165100 w 330200"/>
              <a:gd name="connsiteY10" fmla="*/ 0 h 33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0200" h="331788">
                <a:moveTo>
                  <a:pt x="139700" y="87312"/>
                </a:moveTo>
                <a:lnTo>
                  <a:pt x="119062" y="109537"/>
                </a:lnTo>
                <a:lnTo>
                  <a:pt x="182562" y="173037"/>
                </a:lnTo>
                <a:lnTo>
                  <a:pt x="123825" y="230187"/>
                </a:lnTo>
                <a:lnTo>
                  <a:pt x="146050" y="252412"/>
                </a:lnTo>
                <a:lnTo>
                  <a:pt x="223837" y="173037"/>
                </a:lnTo>
                <a:close/>
                <a:moveTo>
                  <a:pt x="165100" y="0"/>
                </a:moveTo>
                <a:cubicBezTo>
                  <a:pt x="256282" y="0"/>
                  <a:pt x="330200" y="74273"/>
                  <a:pt x="330200" y="165894"/>
                </a:cubicBezTo>
                <a:cubicBezTo>
                  <a:pt x="330200" y="257515"/>
                  <a:pt x="256282" y="331788"/>
                  <a:pt x="165100" y="331788"/>
                </a:cubicBezTo>
                <a:cubicBezTo>
                  <a:pt x="73918" y="331788"/>
                  <a:pt x="0" y="257515"/>
                  <a:pt x="0" y="165894"/>
                </a:cubicBezTo>
                <a:cubicBezTo>
                  <a:pt x="0" y="74273"/>
                  <a:pt x="73918" y="0"/>
                  <a:pt x="1651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6699" tIns="43349" rIns="86699" bIns="43349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705" dirty="0">
              <a:latin typeface="印品黑体" panose="00000500000000000000" pitchFamily="2" charset="-122"/>
            </a:endParaRPr>
          </a:p>
        </p:txBody>
      </p:sp>
      <p:pic>
        <p:nvPicPr>
          <p:cNvPr id="11" name="图片 10" descr="标语蓝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95834" y="6423660"/>
            <a:ext cx="3009053" cy="287867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 flipV="1">
            <a:off x="1344930" y="932180"/>
            <a:ext cx="104355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D"/>
          <p:cNvPicPr>
            <a:picLocks noChangeAspect="1"/>
          </p:cNvPicPr>
          <p:nvPr userDrawn="1"/>
        </p:nvPicPr>
        <p:blipFill>
          <a:blip r:embed="rId2"/>
          <a:srcRect l="33044" b="50467"/>
          <a:stretch>
            <a:fillRect/>
          </a:stretch>
        </p:blipFill>
        <p:spPr>
          <a:xfrm>
            <a:off x="15240" y="4309745"/>
            <a:ext cx="3821430" cy="2561590"/>
          </a:xfrm>
          <a:prstGeom prst="rect">
            <a:avLst/>
          </a:prstGeom>
        </p:spPr>
      </p:pic>
      <p:pic>
        <p:nvPicPr>
          <p:cNvPr id="2" name="图片 1" descr="标语蓝"/>
          <p:cNvPicPr>
            <a:picLocks noChangeAspect="1"/>
          </p:cNvPicPr>
          <p:nvPr userDrawn="1"/>
        </p:nvPicPr>
        <p:blipFill>
          <a:blip r:embed="rId3"/>
          <a:srcRect r="65777"/>
          <a:stretch>
            <a:fillRect/>
          </a:stretch>
        </p:blipFill>
        <p:spPr>
          <a:xfrm>
            <a:off x="549910" y="2168525"/>
            <a:ext cx="4953000" cy="1383665"/>
          </a:xfrm>
          <a:prstGeom prst="rect">
            <a:avLst/>
          </a:prstGeom>
        </p:spPr>
      </p:pic>
      <p:pic>
        <p:nvPicPr>
          <p:cNvPr id="3" name="图片 2" descr="标语蓝"/>
          <p:cNvPicPr>
            <a:picLocks noChangeAspect="1"/>
          </p:cNvPicPr>
          <p:nvPr userDrawn="1"/>
        </p:nvPicPr>
        <p:blipFill>
          <a:blip r:embed="rId3"/>
          <a:srcRect l="34439"/>
          <a:stretch>
            <a:fillRect/>
          </a:stretch>
        </p:blipFill>
        <p:spPr>
          <a:xfrm>
            <a:off x="450850" y="3552190"/>
            <a:ext cx="4681220" cy="757555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/>
        </p:nvCxnSpPr>
        <p:spPr>
          <a:xfrm>
            <a:off x="5574665" y="1529715"/>
            <a:ext cx="0" cy="35350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 userDrawn="1"/>
        </p:nvSpPr>
        <p:spPr>
          <a:xfrm>
            <a:off x="6201410" y="2183130"/>
            <a:ext cx="478599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华文细黑" panose="02010600040101010101" charset="-122"/>
                <a:ea typeface="华文细黑" panose="02010600040101010101" charset="-122"/>
              </a:rPr>
              <a:t>感谢您的时间</a:t>
            </a:r>
            <a:endParaRPr lang="zh-CN" altLang="en-US" sz="6000" dirty="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华文细黑" panose="02010600040101010101" charset="-122"/>
              <a:ea typeface="华文细黑" panose="02010600040101010101" charset="-122"/>
            </a:endParaRPr>
          </a:p>
          <a:p>
            <a:r>
              <a:rPr lang="en-US" altLang="zh-CN" sz="4800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华文细黑" panose="02010600040101010101" charset="-122"/>
                <a:ea typeface="华文细黑" panose="02010600040101010101" charset="-122"/>
              </a:rPr>
              <a:t>Thank you for listening</a:t>
            </a:r>
            <a:endParaRPr lang="en-US" altLang="zh-CN" sz="4800" dirty="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华文细黑" panose="02010600040101010101" charset="-122"/>
              <a:ea typeface="华文细黑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圆角矩形 110"/>
          <p:cNvSpPr/>
          <p:nvPr userDrawn="1"/>
        </p:nvSpPr>
        <p:spPr>
          <a:xfrm>
            <a:off x="-5838" y="4503162"/>
            <a:ext cx="8334915" cy="1083685"/>
          </a:xfrm>
          <a:prstGeom prst="roundRect">
            <a:avLst>
              <a:gd name="adj" fmla="val 0"/>
            </a:avLst>
          </a:prstGeom>
          <a:solidFill>
            <a:srgbClr val="1949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zh-CN" altLang="en-US" sz="135">
              <a:solidFill>
                <a:prstClr val="white"/>
              </a:solidFill>
            </a:endParaRPr>
          </a:p>
        </p:txBody>
      </p:sp>
      <p:pic>
        <p:nvPicPr>
          <p:cNvPr id="8" name="图片 7" descr="D"/>
          <p:cNvPicPr>
            <a:picLocks noChangeAspect="1"/>
          </p:cNvPicPr>
          <p:nvPr userDrawn="1"/>
        </p:nvPicPr>
        <p:blipFill>
          <a:blip r:embed="rId2" cstate="print"/>
          <a:srcRect l="38274" t="37161"/>
          <a:stretch>
            <a:fillRect/>
          </a:stretch>
        </p:blipFill>
        <p:spPr>
          <a:xfrm>
            <a:off x="2540" y="-11430"/>
            <a:ext cx="6389370" cy="5894070"/>
          </a:xfrm>
          <a:prstGeom prst="rect">
            <a:avLst/>
          </a:prstGeom>
        </p:spPr>
      </p:pic>
      <p:sp>
        <p:nvSpPr>
          <p:cNvPr id="115" name="圆角矩形 114"/>
          <p:cNvSpPr/>
          <p:nvPr userDrawn="1"/>
        </p:nvSpPr>
        <p:spPr>
          <a:xfrm>
            <a:off x="8395736" y="3304569"/>
            <a:ext cx="3793849" cy="1130664"/>
          </a:xfrm>
          <a:prstGeom prst="roundRect">
            <a:avLst>
              <a:gd name="adj" fmla="val 0"/>
            </a:avLst>
          </a:prstGeom>
          <a:solidFill>
            <a:srgbClr val="1949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zh-CN" altLang="en-US" sz="135">
              <a:solidFill>
                <a:prstClr val="white"/>
              </a:solidFill>
            </a:endParaRPr>
          </a:p>
        </p:txBody>
      </p:sp>
      <p:pic>
        <p:nvPicPr>
          <p:cNvPr id="13338" name="Picture 2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7"/>
          <a:stretch>
            <a:fillRect/>
          </a:stretch>
        </p:blipFill>
        <p:spPr bwMode="auto">
          <a:xfrm>
            <a:off x="6616193" y="3318820"/>
            <a:ext cx="1713503" cy="111624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/>
          <a:srcRect l="19928" r="14846"/>
          <a:stretch>
            <a:fillRect/>
          </a:stretch>
        </p:blipFill>
        <p:spPr>
          <a:xfrm>
            <a:off x="8431446" y="4503100"/>
            <a:ext cx="1222812" cy="1089152"/>
          </a:xfrm>
          <a:prstGeom prst="rect">
            <a:avLst/>
          </a:prstGeom>
        </p:spPr>
      </p:pic>
      <p:pic>
        <p:nvPicPr>
          <p:cNvPr id="32769" name="图片 1"/>
          <p:cNvPicPr>
            <a:picLocks noChangeAspect="1"/>
          </p:cNvPicPr>
          <p:nvPr userDrawn="1"/>
        </p:nvPicPr>
        <p:blipFill>
          <a:blip r:embed="rId5" cstate="print"/>
          <a:srcRect r="68149"/>
          <a:stretch>
            <a:fillRect/>
          </a:stretch>
        </p:blipFill>
        <p:spPr>
          <a:xfrm>
            <a:off x="11028192" y="4509724"/>
            <a:ext cx="1161401" cy="108252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圆角矩形 9"/>
          <p:cNvSpPr/>
          <p:nvPr userDrawn="1"/>
        </p:nvSpPr>
        <p:spPr>
          <a:xfrm>
            <a:off x="9712058" y="4503100"/>
            <a:ext cx="1258335" cy="1089152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zh-CN" altLang="en-US" sz="135">
              <a:solidFill>
                <a:prstClr val="white"/>
              </a:solidFill>
            </a:endParaRPr>
          </a:p>
        </p:txBody>
      </p:sp>
      <p:pic>
        <p:nvPicPr>
          <p:cNvPr id="11" name="图片 10" descr="标语白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676487" y="4772661"/>
            <a:ext cx="6195907" cy="5935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D"/>
          <p:cNvPicPr>
            <a:picLocks noChangeAspect="1"/>
          </p:cNvPicPr>
          <p:nvPr userDrawn="1"/>
        </p:nvPicPr>
        <p:blipFill>
          <a:blip r:embed="rId2"/>
          <a:srcRect l="33044" b="50467"/>
          <a:stretch>
            <a:fillRect/>
          </a:stretch>
        </p:blipFill>
        <p:spPr>
          <a:xfrm>
            <a:off x="15240" y="4309745"/>
            <a:ext cx="3821430" cy="2561590"/>
          </a:xfrm>
          <a:prstGeom prst="rect">
            <a:avLst/>
          </a:prstGeom>
        </p:spPr>
      </p:pic>
      <p:pic>
        <p:nvPicPr>
          <p:cNvPr id="8" name="图片 7" descr="标语蓝"/>
          <p:cNvPicPr>
            <a:picLocks noChangeAspect="1"/>
          </p:cNvPicPr>
          <p:nvPr userDrawn="1"/>
        </p:nvPicPr>
        <p:blipFill>
          <a:blip r:embed="rId3"/>
          <a:srcRect r="65777"/>
          <a:stretch>
            <a:fillRect/>
          </a:stretch>
        </p:blipFill>
        <p:spPr>
          <a:xfrm>
            <a:off x="549910" y="2168525"/>
            <a:ext cx="4953000" cy="1383665"/>
          </a:xfrm>
          <a:prstGeom prst="rect">
            <a:avLst/>
          </a:prstGeom>
        </p:spPr>
      </p:pic>
      <p:pic>
        <p:nvPicPr>
          <p:cNvPr id="9" name="图片 8" descr="标语蓝"/>
          <p:cNvPicPr>
            <a:picLocks noChangeAspect="1"/>
          </p:cNvPicPr>
          <p:nvPr userDrawn="1"/>
        </p:nvPicPr>
        <p:blipFill>
          <a:blip r:embed="rId3"/>
          <a:srcRect l="34439"/>
          <a:stretch>
            <a:fillRect/>
          </a:stretch>
        </p:blipFill>
        <p:spPr>
          <a:xfrm>
            <a:off x="450850" y="3552190"/>
            <a:ext cx="4681220" cy="757555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/>
        </p:nvCxnSpPr>
        <p:spPr>
          <a:xfrm>
            <a:off x="5574665" y="1529715"/>
            <a:ext cx="0" cy="35350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 userDrawn="1"/>
        </p:nvSpPr>
        <p:spPr>
          <a:xfrm>
            <a:off x="6201410" y="2183130"/>
            <a:ext cx="4785995" cy="249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华文细黑" panose="02010600040101010101" charset="-122"/>
                <a:ea typeface="华文细黑" panose="02010600040101010101" charset="-122"/>
              </a:rPr>
              <a:t>感谢聆听</a:t>
            </a:r>
            <a:endParaRPr lang="zh-CN" altLang="en-US" sz="6000" dirty="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华文细黑" panose="02010600040101010101" charset="-122"/>
              <a:ea typeface="华文细黑" panose="02010600040101010101" charset="-122"/>
            </a:endParaRPr>
          </a:p>
          <a:p>
            <a:r>
              <a:rPr lang="en-US" altLang="zh-CN" sz="4800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华文细黑" panose="02010600040101010101" charset="-122"/>
                <a:ea typeface="华文细黑" panose="02010600040101010101" charset="-122"/>
              </a:rPr>
              <a:t>Thank you for listening</a:t>
            </a:r>
            <a:endParaRPr lang="en-US" altLang="zh-CN" sz="4800" dirty="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华文细黑" panose="02010600040101010101" charset="-122"/>
              <a:ea typeface="华文细黑" panose="02010600040101010101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1.xml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2.xml"/><Relationship Id="rId1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3.xml"/><Relationship Id="rId1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4.xml"/><Relationship Id="rId1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5.xml"/><Relationship Id="rId1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6.xml"/><Relationship Id="rId1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7.xml"/><Relationship Id="rId1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8.xml"/><Relationship Id="rId1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9.xml"/><Relationship Id="rId1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0.xml"/><Relationship Id="rId1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1.xml"/><Relationship Id="rId1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image" Target="../media/image37.jpeg"/><Relationship Id="rId7" Type="http://schemas.openxmlformats.org/officeDocument/2006/relationships/image" Target="../media/image36.jpeg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0" Type="http://schemas.openxmlformats.org/officeDocument/2006/relationships/slideLayout" Target="../slideLayouts/slideLayout5.xml"/><Relationship Id="rId1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image" Target="../media/image36.jpeg"/><Relationship Id="rId7" Type="http://schemas.openxmlformats.org/officeDocument/2006/relationships/image" Target="../media/image33.jpe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3" Type="http://schemas.openxmlformats.org/officeDocument/2006/relationships/image" Target="../media/image35.jpeg"/><Relationship Id="rId2" Type="http://schemas.openxmlformats.org/officeDocument/2006/relationships/image" Target="../media/image39.jpeg"/><Relationship Id="rId10" Type="http://schemas.openxmlformats.org/officeDocument/2006/relationships/slideLayout" Target="../slideLayouts/slideLayout5.xml"/><Relationship Id="rId1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24.xml"/><Relationship Id="rId4" Type="http://schemas.openxmlformats.org/officeDocument/2006/relationships/image" Target="../media/image41.png"/><Relationship Id="rId3" Type="http://schemas.openxmlformats.org/officeDocument/2006/relationships/image" Target="../media/image40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25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3" Type="http://schemas.openxmlformats.org/officeDocument/2006/relationships/image" Target="../media/image42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26.xml"/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7.xml"/><Relationship Id="rId1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8.xml"/><Relationship Id="rId1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29.xml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0.xml"/><Relationship Id="rId1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.xml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1.xml"/><Relationship Id="rId2" Type="http://schemas.openxmlformats.org/officeDocument/2006/relationships/image" Target="../media/image55.png"/><Relationship Id="rId1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3.xml"/><Relationship Id="rId1" Type="http://schemas.openxmlformats.org/officeDocument/2006/relationships/tags" Target="../tags/tag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5.xml"/><Relationship Id="rId1" Type="http://schemas.openxmlformats.org/officeDocument/2006/relationships/tags" Target="../tags/tag3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3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.xml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.xml"/><Relationship Id="rId1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8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9.xml"/><Relationship Id="rId1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0.xml"/><Relationship Id="rId1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980529" y="513098"/>
            <a:ext cx="567055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eaLnBrk="0" hangingPunct="0">
              <a:lnSpc>
                <a:spcPct val="120000"/>
              </a:lnSpc>
              <a:buClr>
                <a:schemeClr val="accent1"/>
              </a:buClr>
            </a:pPr>
            <a:r>
              <a:rPr lang="zh-CN" altLang="en-US" sz="4000" b="1" dirty="0" smtClean="0">
                <a:latin typeface="仿宋" panose="02010609060101010101" charset="-122"/>
                <a:ea typeface="仿宋" panose="02010609060101010101" charset="-122"/>
                <a:cs typeface="+mj-cs"/>
                <a:sym typeface="+mn-ea"/>
              </a:rPr>
              <a:t>汇川</a:t>
            </a:r>
            <a:r>
              <a:rPr lang="en-US" altLang="zh-CN" sz="4000" b="1" dirty="0" smtClean="0">
                <a:latin typeface="仿宋" panose="02010609060101010101" charset="-122"/>
                <a:ea typeface="仿宋" panose="02010609060101010101" charset="-122"/>
                <a:cs typeface="+mj-cs"/>
                <a:sym typeface="+mn-ea"/>
              </a:rPr>
              <a:t>SV660F</a:t>
            </a:r>
            <a:r>
              <a:rPr lang="zh-CN" altLang="en-US" sz="4000" b="1" dirty="0" smtClean="0">
                <a:latin typeface="仿宋" panose="02010609060101010101" charset="-122"/>
                <a:ea typeface="仿宋" panose="02010609060101010101" charset="-122"/>
                <a:cs typeface="+mj-cs"/>
                <a:sym typeface="+mn-ea"/>
              </a:rPr>
              <a:t>系列伺服调试</a:t>
            </a:r>
            <a:r>
              <a:rPr lang="zh-CN" altLang="en-US" sz="4000" b="1" dirty="0" smtClean="0">
                <a:latin typeface="仿宋" panose="02010609060101010101" charset="-122"/>
                <a:ea typeface="仿宋" panose="02010609060101010101" charset="-122"/>
                <a:cs typeface="+mj-cs"/>
                <a:sym typeface="+mn-ea"/>
              </a:rPr>
              <a:t>手册</a:t>
            </a:r>
            <a:endParaRPr lang="en-US" altLang="zh-CN" sz="4000" b="1" dirty="0" smtClean="0">
              <a:latin typeface="仿宋" panose="02010609060101010101" charset="-122"/>
              <a:ea typeface="仿宋" panose="02010609060101010101" charset="-122"/>
              <a:cs typeface="+mj-cs"/>
              <a:sym typeface="+mn-ea"/>
            </a:endParaRPr>
          </a:p>
          <a:p>
            <a:pPr algn="ctr" eaLnBrk="0" hangingPunct="0">
              <a:lnSpc>
                <a:spcPct val="120000"/>
              </a:lnSpc>
              <a:buClr>
                <a:schemeClr val="accent1"/>
              </a:buClr>
            </a:pPr>
            <a:endParaRPr lang="zh-CN" altLang="en-US" sz="4000" b="1" dirty="0" smtClean="0">
              <a:latin typeface="仿宋" panose="02010609060101010101" charset="-122"/>
              <a:ea typeface="仿宋" panose="02010609060101010101" charset="-122"/>
              <a:cs typeface="+mj-cs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448040" y="5894070"/>
            <a:ext cx="2540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b="1" dirty="0">
                <a:latin typeface="仿宋" panose="02010609060101010101" charset="-122"/>
                <a:ea typeface="仿宋" panose="02010609060101010101" charset="-122"/>
                <a:cs typeface="Helvetica" charset="0"/>
                <a:sym typeface="+mn-ea"/>
              </a:rPr>
              <a:t>Revision:</a:t>
            </a:r>
            <a:r>
              <a:rPr lang="en-US" altLang="zh-CN" b="1" dirty="0" smtClean="0">
                <a:latin typeface="仿宋" panose="02010609060101010101" charset="-122"/>
                <a:ea typeface="仿宋" panose="02010609060101010101" charset="-122"/>
                <a:cs typeface="Helvetica" charset="0"/>
                <a:sym typeface="+mn-ea"/>
              </a:rPr>
              <a:t>V1.0</a:t>
            </a:r>
            <a:endParaRPr lang="en-US" altLang="zh-CN" b="1" dirty="0" smtClean="0">
              <a:latin typeface="仿宋" panose="02010609060101010101" charset="-122"/>
              <a:ea typeface="仿宋" panose="02010609060101010101" charset="-122"/>
              <a:cs typeface="Helvetica" charset="0"/>
              <a:sym typeface="+mn-ea"/>
            </a:endParaRPr>
          </a:p>
          <a:p>
            <a:r>
              <a:rPr lang="en-US" altLang="zh-TW" b="1" dirty="0" smtClean="0">
                <a:latin typeface="仿宋" panose="02010609060101010101" charset="-122"/>
                <a:ea typeface="仿宋" panose="02010609060101010101" charset="-122"/>
                <a:cs typeface="Helvetica" charset="0"/>
                <a:sym typeface="+mn-ea"/>
              </a:rPr>
              <a:t>Date:2022.08.24</a:t>
            </a:r>
            <a:endParaRPr lang="zh-CN" altLang="en-US" b="1">
              <a:latin typeface="仿宋" panose="02010609060101010101" charset="-122"/>
              <a:ea typeface="仿宋" panose="02010609060101010101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40815" y="442595"/>
            <a:ext cx="155067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b="1" spc="-5" dirty="0">
                <a:latin typeface="黑体" panose="02010609060101010101" charset="-122"/>
                <a:cs typeface="黑体" panose="02010609060101010101" charset="-122"/>
                <a:sym typeface="+mn-ea"/>
              </a:rPr>
              <a:t>三、软件应用</a:t>
            </a:r>
            <a:endParaRPr b="1">
              <a:latin typeface="黑体" panose="02010609060101010101" charset="-122"/>
              <a:cs typeface="黑体" panose="02010609060101010101" charset="-122"/>
            </a:endParaRPr>
          </a:p>
          <a:p>
            <a:pPr algn="ctr"/>
            <a:endParaRPr lang="zh-CN" altLang="en-US"/>
          </a:p>
        </p:txBody>
      </p:sp>
      <p:sp>
        <p:nvSpPr>
          <p:cNvPr id="4" name="object 4"/>
          <p:cNvSpPr txBox="1"/>
          <p:nvPr/>
        </p:nvSpPr>
        <p:spPr>
          <a:xfrm>
            <a:off x="1440815" y="1194435"/>
            <a:ext cx="4039235" cy="227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400" b="1" spc="-5" dirty="0">
                <a:latin typeface="Calibri" panose="020F0502020204030204"/>
                <a:cs typeface="Calibri" panose="020F0502020204030204"/>
              </a:rPr>
              <a:t>4</a:t>
            </a:r>
            <a:r>
              <a:rPr sz="1400" b="1" spc="-5" dirty="0">
                <a:latin typeface="Calibri" panose="020F0502020204030204"/>
                <a:cs typeface="Calibri" panose="020F0502020204030204"/>
              </a:rPr>
              <a:t>.</a:t>
            </a:r>
            <a:r>
              <a:rPr sz="1400" b="1" spc="210" dirty="0">
                <a:latin typeface="Calibri" panose="020F0502020204030204"/>
                <a:cs typeface="Calibri" panose="020F0502020204030204"/>
              </a:rPr>
              <a:t> </a:t>
            </a:r>
            <a:r>
              <a:rPr lang="zh-CN" sz="1400" b="1" spc="210" dirty="0">
                <a:latin typeface="Calibri" panose="020F0502020204030204"/>
                <a:cs typeface="Calibri" panose="020F0502020204030204"/>
              </a:rPr>
              <a:t>修改增量模式为绝对位置线性模式</a:t>
            </a:r>
            <a:endParaRPr lang="zh-CN" sz="1400" b="1" spc="210" dirty="0"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5" name="object 5" descr="C:/Users/Administrator/Desktop/企业微信截图_17269172506728.png企业微信截图_17269172506728"/>
          <p:cNvPicPr/>
          <p:nvPr/>
        </p:nvPicPr>
        <p:blipFill>
          <a:blip r:embed="rId1"/>
          <a:srcRect t="552" b="552"/>
          <a:stretch>
            <a:fillRect/>
          </a:stretch>
        </p:blipFill>
        <p:spPr>
          <a:xfrm>
            <a:off x="1440815" y="1528445"/>
            <a:ext cx="7529195" cy="47986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181465" y="1753235"/>
            <a:ext cx="2616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修改参数</a:t>
            </a:r>
            <a:r>
              <a:rPr lang="en-US" altLang="zh-CN"/>
              <a:t>H02.01</a:t>
            </a:r>
            <a:r>
              <a:rPr lang="zh-CN" altLang="en-US"/>
              <a:t>为绝对位置线性模式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40815" y="442595"/>
            <a:ext cx="155067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b="1" spc="-5" dirty="0">
                <a:latin typeface="黑体" panose="02010609060101010101" charset="-122"/>
                <a:cs typeface="黑体" panose="02010609060101010101" charset="-122"/>
                <a:sym typeface="+mn-ea"/>
              </a:rPr>
              <a:t>三、软件应用</a:t>
            </a:r>
            <a:endParaRPr b="1">
              <a:latin typeface="黑体" panose="02010609060101010101" charset="-122"/>
              <a:cs typeface="黑体" panose="02010609060101010101" charset="-122"/>
            </a:endParaRPr>
          </a:p>
          <a:p>
            <a:pPr algn="ctr"/>
            <a:endParaRPr lang="zh-CN" altLang="en-US"/>
          </a:p>
        </p:txBody>
      </p:sp>
      <p:sp>
        <p:nvSpPr>
          <p:cNvPr id="6" name="object 6"/>
          <p:cNvSpPr txBox="1"/>
          <p:nvPr/>
        </p:nvSpPr>
        <p:spPr>
          <a:xfrm>
            <a:off x="1440815" y="1316990"/>
            <a:ext cx="2510790" cy="227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400" b="1" spc="-5" dirty="0">
                <a:latin typeface="Calibri" panose="020F0502020204030204"/>
                <a:cs typeface="Calibri" panose="020F0502020204030204"/>
              </a:rPr>
              <a:t>5</a:t>
            </a:r>
            <a:r>
              <a:rPr sz="1400" b="1" spc="-5" dirty="0">
                <a:latin typeface="Calibri" panose="020F0502020204030204"/>
                <a:cs typeface="Calibri" panose="020F0502020204030204"/>
              </a:rPr>
              <a:t>.</a:t>
            </a:r>
            <a:r>
              <a:rPr sz="1400" b="1" spc="215" dirty="0">
                <a:latin typeface="Calibri" panose="020F0502020204030204"/>
                <a:cs typeface="Calibri" panose="020F0502020204030204"/>
              </a:rPr>
              <a:t> 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极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限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原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点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常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开</a:t>
            </a:r>
            <a:r>
              <a:rPr sz="1400" b="1" spc="-5" dirty="0">
                <a:latin typeface="Calibri" panose="020F0502020204030204"/>
                <a:cs typeface="Calibri" panose="020F0502020204030204"/>
              </a:rPr>
              <a:t>/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常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闭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设</a:t>
            </a: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置</a:t>
            </a:r>
            <a:endParaRPr sz="14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3" name="object 7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1141730" y="1672590"/>
            <a:ext cx="7706360" cy="45421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40815" y="442595"/>
            <a:ext cx="155067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b="1" spc="-5" dirty="0">
                <a:latin typeface="黑体" panose="02010609060101010101" charset="-122"/>
                <a:cs typeface="黑体" panose="02010609060101010101" charset="-122"/>
                <a:sym typeface="+mn-ea"/>
              </a:rPr>
              <a:t>三、软件应用</a:t>
            </a:r>
            <a:endParaRPr b="1">
              <a:latin typeface="黑体" panose="02010609060101010101" charset="-122"/>
              <a:cs typeface="黑体" panose="02010609060101010101" charset="-122"/>
            </a:endParaRPr>
          </a:p>
          <a:p>
            <a:pPr algn="ctr"/>
            <a:endParaRPr lang="zh-CN" altLang="en-US"/>
          </a:p>
        </p:txBody>
      </p:sp>
      <p:sp>
        <p:nvSpPr>
          <p:cNvPr id="6" name="object 6"/>
          <p:cNvSpPr txBox="1"/>
          <p:nvPr/>
        </p:nvSpPr>
        <p:spPr>
          <a:xfrm>
            <a:off x="1440815" y="1316990"/>
            <a:ext cx="2510790" cy="227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400" b="1" spc="-5" dirty="0">
                <a:latin typeface="Calibri" panose="020F0502020204030204"/>
                <a:cs typeface="Calibri" panose="020F0502020204030204"/>
              </a:rPr>
              <a:t>7</a:t>
            </a:r>
            <a:r>
              <a:rPr sz="1400" b="1" spc="-5" dirty="0">
                <a:latin typeface="Calibri" panose="020F0502020204030204"/>
                <a:cs typeface="Calibri" panose="020F0502020204030204"/>
              </a:rPr>
              <a:t>.</a:t>
            </a:r>
            <a:r>
              <a:rPr sz="1400" b="1" spc="215" dirty="0">
                <a:latin typeface="Calibri" panose="020F0502020204030204"/>
                <a:cs typeface="Calibri" panose="020F0502020204030204"/>
              </a:rPr>
              <a:t> </a:t>
            </a:r>
            <a:r>
              <a:rPr lang="zh-CN" sz="1400" b="1" spc="215" dirty="0">
                <a:latin typeface="Calibri" panose="020F0502020204030204"/>
                <a:cs typeface="Calibri" panose="020F0502020204030204"/>
              </a:rPr>
              <a:t>电子齿轮比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设</a:t>
            </a: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置</a:t>
            </a:r>
            <a:endParaRPr sz="14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3" name="object 7" descr="C:/Users/Administrator/Desktop/3422560b9db5c7904280d716755999b6.jpg3422560b9db5c7904280d716755999b6"/>
          <p:cNvPicPr/>
          <p:nvPr/>
        </p:nvPicPr>
        <p:blipFill>
          <a:blip r:embed="rId1"/>
          <a:srcRect l="12687" r="12687"/>
          <a:stretch>
            <a:fillRect/>
          </a:stretch>
        </p:blipFill>
        <p:spPr>
          <a:xfrm>
            <a:off x="1141730" y="1672590"/>
            <a:ext cx="7706360" cy="45421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028430" y="1672590"/>
            <a:ext cx="27692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导程是10则分母改成1000，20就改成2000，分子不要改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40815" y="442595"/>
            <a:ext cx="155067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b="1" spc="-5" dirty="0">
                <a:latin typeface="黑体" panose="02010609060101010101" charset="-122"/>
                <a:cs typeface="黑体" panose="02010609060101010101" charset="-122"/>
                <a:sym typeface="+mn-ea"/>
              </a:rPr>
              <a:t>三、软件应用</a:t>
            </a:r>
            <a:endParaRPr b="1">
              <a:latin typeface="黑体" panose="02010609060101010101" charset="-122"/>
              <a:cs typeface="黑体" panose="02010609060101010101" charset="-122"/>
            </a:endParaRPr>
          </a:p>
          <a:p>
            <a:pPr algn="ctr"/>
            <a:endParaRPr lang="zh-CN" altLang="en-US"/>
          </a:p>
        </p:txBody>
      </p:sp>
      <p:sp>
        <p:nvSpPr>
          <p:cNvPr id="3" name="object 2"/>
          <p:cNvSpPr txBox="1"/>
          <p:nvPr/>
        </p:nvSpPr>
        <p:spPr>
          <a:xfrm>
            <a:off x="1440815" y="1087755"/>
            <a:ext cx="2609215" cy="227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400" b="1" spc="-5" dirty="0">
                <a:latin typeface="Calibri" panose="020F0502020204030204"/>
                <a:cs typeface="Calibri" panose="020F0502020204030204"/>
              </a:rPr>
              <a:t>8</a:t>
            </a:r>
            <a:r>
              <a:rPr sz="1400" b="1" spc="-5" dirty="0">
                <a:latin typeface="Calibri" panose="020F0502020204030204"/>
                <a:cs typeface="Calibri" panose="020F0502020204030204"/>
              </a:rPr>
              <a:t>.</a:t>
            </a:r>
            <a:r>
              <a:rPr sz="1400" b="1" spc="210" dirty="0">
                <a:latin typeface="Calibri" panose="020F0502020204030204"/>
                <a:cs typeface="Calibri" panose="020F0502020204030204"/>
              </a:rPr>
              <a:t> 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伺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服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自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整</a:t>
            </a: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定</a:t>
            </a:r>
            <a:endParaRPr sz="14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" name="object 3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1440815" y="1448435"/>
            <a:ext cx="7823200" cy="48583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40815" y="442595"/>
            <a:ext cx="155067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b="1" spc="-5" dirty="0">
                <a:latin typeface="黑体" panose="02010609060101010101" charset="-122"/>
                <a:cs typeface="黑体" panose="02010609060101010101" charset="-122"/>
                <a:sym typeface="+mn-ea"/>
              </a:rPr>
              <a:t>三、软件应用</a:t>
            </a:r>
            <a:endParaRPr b="1">
              <a:latin typeface="黑体" panose="02010609060101010101" charset="-122"/>
              <a:cs typeface="黑体" panose="02010609060101010101" charset="-122"/>
            </a:endParaRPr>
          </a:p>
          <a:p>
            <a:pPr algn="ctr"/>
            <a:endParaRPr lang="zh-CN" altLang="en-US"/>
          </a:p>
        </p:txBody>
      </p:sp>
      <p:pic>
        <p:nvPicPr>
          <p:cNvPr id="4" name="object 4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1440815" y="1238885"/>
            <a:ext cx="7783195" cy="50749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40815" y="442595"/>
            <a:ext cx="155067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b="1" spc="-5" dirty="0">
                <a:latin typeface="黑体" panose="02010609060101010101" charset="-122"/>
                <a:cs typeface="黑体" panose="02010609060101010101" charset="-122"/>
                <a:sym typeface="+mn-ea"/>
              </a:rPr>
              <a:t>三、软件应用</a:t>
            </a:r>
            <a:endParaRPr b="1">
              <a:latin typeface="黑体" panose="02010609060101010101" charset="-122"/>
              <a:cs typeface="黑体" panose="02010609060101010101" charset="-122"/>
            </a:endParaRPr>
          </a:p>
          <a:p>
            <a:pPr algn="ctr"/>
            <a:endParaRPr lang="zh-CN" altLang="en-US"/>
          </a:p>
        </p:txBody>
      </p:sp>
      <p:pic>
        <p:nvPicPr>
          <p:cNvPr id="3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1440815" y="1256030"/>
            <a:ext cx="8148320" cy="51409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40815" y="442595"/>
            <a:ext cx="155067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b="1" spc="-5" dirty="0">
                <a:latin typeface="黑体" panose="02010609060101010101" charset="-122"/>
                <a:cs typeface="黑体" panose="02010609060101010101" charset="-122"/>
                <a:sym typeface="+mn-ea"/>
              </a:rPr>
              <a:t>三、软件应用</a:t>
            </a:r>
            <a:endParaRPr b="1">
              <a:latin typeface="黑体" panose="02010609060101010101" charset="-122"/>
              <a:cs typeface="黑体" panose="02010609060101010101" charset="-122"/>
            </a:endParaRPr>
          </a:p>
          <a:p>
            <a:pPr algn="ctr"/>
            <a:endParaRPr lang="zh-CN" altLang="en-US"/>
          </a:p>
        </p:txBody>
      </p:sp>
      <p:pic>
        <p:nvPicPr>
          <p:cNvPr id="3" name="object 3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1440815" y="1477645"/>
            <a:ext cx="7667625" cy="47491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34490" y="1087755"/>
            <a:ext cx="2468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/>
              <a:t>自整定进行中界面显示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40815" y="442595"/>
            <a:ext cx="155067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b="1" spc="-5" dirty="0">
                <a:latin typeface="黑体" panose="02010609060101010101" charset="-122"/>
                <a:cs typeface="黑体" panose="02010609060101010101" charset="-122"/>
                <a:sym typeface="+mn-ea"/>
              </a:rPr>
              <a:t>三、软件应用</a:t>
            </a:r>
            <a:endParaRPr b="1">
              <a:latin typeface="黑体" panose="02010609060101010101" charset="-122"/>
              <a:cs typeface="黑体" panose="02010609060101010101" charset="-122"/>
            </a:endParaRPr>
          </a:p>
          <a:p>
            <a:pPr algn="ctr"/>
            <a:endParaRPr lang="zh-CN" altLang="en-US"/>
          </a:p>
        </p:txBody>
      </p:sp>
      <p:pic>
        <p:nvPicPr>
          <p:cNvPr id="3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1440815" y="1285875"/>
            <a:ext cx="8371205" cy="50298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40815" y="442595"/>
            <a:ext cx="155067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b="1" spc="-5" dirty="0">
                <a:latin typeface="黑体" panose="02010609060101010101" charset="-122"/>
                <a:cs typeface="黑体" panose="02010609060101010101" charset="-122"/>
                <a:sym typeface="+mn-ea"/>
              </a:rPr>
              <a:t>三、软件应用</a:t>
            </a:r>
            <a:endParaRPr b="1">
              <a:latin typeface="黑体" panose="02010609060101010101" charset="-122"/>
              <a:cs typeface="黑体" panose="02010609060101010101" charset="-122"/>
            </a:endParaRPr>
          </a:p>
          <a:p>
            <a:pPr algn="ctr"/>
            <a:endParaRPr lang="zh-CN" altLang="en-US"/>
          </a:p>
        </p:txBody>
      </p:sp>
      <p:pic>
        <p:nvPicPr>
          <p:cNvPr id="3" name="object 3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1440815" y="1237615"/>
            <a:ext cx="8299450" cy="51415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40815" y="442595"/>
            <a:ext cx="155067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b="1" spc="-5" dirty="0">
                <a:latin typeface="黑体" panose="02010609060101010101" charset="-122"/>
                <a:cs typeface="黑体" panose="02010609060101010101" charset="-122"/>
                <a:sym typeface="+mn-ea"/>
              </a:rPr>
              <a:t>三、软件应用</a:t>
            </a:r>
            <a:endParaRPr b="1">
              <a:latin typeface="黑体" panose="02010609060101010101" charset="-122"/>
              <a:cs typeface="黑体" panose="02010609060101010101" charset="-122"/>
            </a:endParaRPr>
          </a:p>
          <a:p>
            <a:pPr algn="ctr"/>
            <a:endParaRPr lang="zh-CN" altLang="en-US"/>
          </a:p>
        </p:txBody>
      </p:sp>
      <p:pic>
        <p:nvPicPr>
          <p:cNvPr id="3" name="object 3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1572260" y="1343660"/>
            <a:ext cx="8188325" cy="4957445"/>
          </a:xfrm>
          <a:prstGeom prst="rect">
            <a:avLst/>
          </a:prstGeom>
        </p:spPr>
      </p:pic>
      <p:sp>
        <p:nvSpPr>
          <p:cNvPr id="4" name="object 2"/>
          <p:cNvSpPr txBox="1"/>
          <p:nvPr/>
        </p:nvSpPr>
        <p:spPr>
          <a:xfrm>
            <a:off x="1442720" y="1116330"/>
            <a:ext cx="1548765" cy="227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400" b="1" spc="-5" dirty="0">
                <a:latin typeface="Calibri" panose="020F0502020204030204"/>
                <a:cs typeface="Calibri" panose="020F0502020204030204"/>
              </a:rPr>
              <a:t>9</a:t>
            </a:r>
            <a:r>
              <a:rPr sz="1400" b="1" spc="-5" dirty="0">
                <a:latin typeface="Calibri" panose="020F0502020204030204"/>
                <a:cs typeface="Calibri" panose="020F0502020204030204"/>
              </a:rPr>
              <a:t>.</a:t>
            </a:r>
            <a:r>
              <a:rPr sz="1400" b="1" spc="210" dirty="0">
                <a:latin typeface="Calibri" panose="020F0502020204030204"/>
                <a:cs typeface="Calibri" panose="020F0502020204030204"/>
              </a:rPr>
              <a:t> 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故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障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查</a:t>
            </a: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看</a:t>
            </a:r>
            <a:endParaRPr sz="14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397635" y="1518285"/>
            <a:ext cx="5187315" cy="43999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一、硬件准备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l"/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l"/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二、硬件连接</a:t>
            </a:r>
            <a:endParaRPr lang="en-US" altLang="zh-CN" sz="2800" b="1" dirty="0" smtClean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l"/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l"/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三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、软件应用</a:t>
            </a:r>
            <a:endParaRPr lang="zh-CN" sz="2800" b="1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l"/>
            <a:endParaRPr lang="zh-CN" sz="2800" b="1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l"/>
            <a:r>
              <a:rPr lang="zh-CN" sz="2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四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、手动设置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l"/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l"/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五、常见故障处理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l"/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标题 4"/>
          <p:cNvSpPr>
            <a:spLocks noGrp="1"/>
          </p:cNvSpPr>
          <p:nvPr/>
        </p:nvSpPr>
        <p:spPr>
          <a:xfrm>
            <a:off x="1727200" y="480060"/>
            <a:ext cx="6210300" cy="41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kern="1200">
                <a:solidFill>
                  <a:srgbClr val="0096FF"/>
                </a:solidFill>
                <a:latin typeface="Helvetica Neue Light" panose="02000503000000020004"/>
                <a:ea typeface="Helvetica Neue Light" panose="02000503000000020004"/>
                <a:cs typeface="Helvetica Neue Light" panose="02000503000000020004"/>
                <a:sym typeface="Helvetica Neue Light" panose="02000503000000020004"/>
              </a:defRPr>
            </a:lvl1pPr>
          </a:lstStyle>
          <a:p>
            <a:r>
              <a:rPr lang="en-US" altLang="zh-CN" sz="2000" dirty="0">
                <a:latin typeface="Helvetica" charset="0"/>
                <a:ea typeface="Yu Gothic UI Light" panose="020B0300000000000000" charset="-128"/>
                <a:cs typeface="Helvetica" charset="0"/>
                <a:sym typeface="+mn-ea"/>
              </a:rPr>
              <a:t> </a:t>
            </a:r>
            <a:r>
              <a:rPr lang="zh-CN" altLang="en-US" sz="4000" dirty="0">
                <a:latin typeface="Helvetica" charset="0"/>
                <a:ea typeface="Yu Gothic UI Light" panose="020B0300000000000000" charset="-128"/>
                <a:cs typeface="Helvetica" charset="0"/>
                <a:sym typeface="+mn-ea"/>
              </a:rPr>
              <a:t>概述</a:t>
            </a:r>
            <a:endParaRPr lang="zh-CN" altLang="en-US" sz="4000" dirty="0">
              <a:latin typeface="Helvetica" charset="0"/>
              <a:ea typeface="Yu Gothic UI Light" panose="020B0300000000000000" charset="-128"/>
              <a:cs typeface="Helvetica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40815" y="442595"/>
            <a:ext cx="155067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b="1" spc="-5" dirty="0">
                <a:latin typeface="黑体" panose="02010609060101010101" charset="-122"/>
                <a:cs typeface="黑体" panose="02010609060101010101" charset="-122"/>
                <a:sym typeface="+mn-ea"/>
              </a:rPr>
              <a:t>三、软件应用</a:t>
            </a:r>
            <a:endParaRPr b="1">
              <a:latin typeface="黑体" panose="02010609060101010101" charset="-122"/>
              <a:cs typeface="黑体" panose="02010609060101010101" charset="-122"/>
            </a:endParaRPr>
          </a:p>
          <a:p>
            <a:pPr algn="ctr"/>
            <a:endParaRPr lang="zh-CN" altLang="en-US"/>
          </a:p>
        </p:txBody>
      </p:sp>
      <p:pic>
        <p:nvPicPr>
          <p:cNvPr id="3" name="object 3" descr="C:/Users/Administrator/Desktop/企业微信截图_1726914491393.png企业微信截图_1726914491393"/>
          <p:cNvPicPr/>
          <p:nvPr/>
        </p:nvPicPr>
        <p:blipFill>
          <a:blip r:embed="rId1"/>
          <a:srcRect l="2190" r="2190"/>
          <a:stretch>
            <a:fillRect/>
          </a:stretch>
        </p:blipFill>
        <p:spPr>
          <a:xfrm>
            <a:off x="1440815" y="1372235"/>
            <a:ext cx="7895590" cy="4957445"/>
          </a:xfrm>
          <a:prstGeom prst="rect">
            <a:avLst/>
          </a:prstGeom>
        </p:spPr>
      </p:pic>
      <p:sp>
        <p:nvSpPr>
          <p:cNvPr id="4" name="object 2"/>
          <p:cNvSpPr txBox="1"/>
          <p:nvPr/>
        </p:nvSpPr>
        <p:spPr>
          <a:xfrm>
            <a:off x="1442720" y="1116330"/>
            <a:ext cx="1548765" cy="227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400" b="1" spc="-5" dirty="0">
                <a:latin typeface="Calibri" panose="020F0502020204030204"/>
                <a:cs typeface="Calibri" panose="020F0502020204030204"/>
              </a:rPr>
              <a:t>10</a:t>
            </a:r>
            <a:r>
              <a:rPr sz="1400" b="1" spc="-5" dirty="0">
                <a:latin typeface="Calibri" panose="020F0502020204030204"/>
                <a:cs typeface="Calibri" panose="020F0502020204030204"/>
              </a:rPr>
              <a:t>.</a:t>
            </a:r>
            <a:r>
              <a:rPr sz="1400" b="1" spc="210" dirty="0">
                <a:latin typeface="Calibri" panose="020F0502020204030204"/>
                <a:cs typeface="Calibri" panose="020F0502020204030204"/>
              </a:rPr>
              <a:t> </a:t>
            </a:r>
            <a:r>
              <a:rPr lang="zh-CN" sz="1400" b="1" spc="210" dirty="0">
                <a:latin typeface="Calibri" panose="020F0502020204030204"/>
                <a:cs typeface="Calibri" panose="020F0502020204030204"/>
              </a:rPr>
              <a:t>回零方式</a:t>
            </a:r>
            <a:endParaRPr lang="zh-CN" sz="1400" b="1" spc="21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222105" y="1511300"/>
            <a:ext cx="25857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如图修改回零参数，回零方向根据当时伺服设定方向修改；一般为靠近电机方向。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38593" y="442595"/>
            <a:ext cx="15551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b="1" dirty="0">
                <a:latin typeface="黑体" panose="02010609060101010101" charset="-122"/>
                <a:cs typeface="黑体" panose="02010609060101010101" charset="-122"/>
                <a:sym typeface="+mn-ea"/>
              </a:rPr>
              <a:t>四、手动设</a:t>
            </a:r>
            <a:r>
              <a:rPr b="1" spc="5" dirty="0">
                <a:latin typeface="黑体" panose="02010609060101010101" charset="-122"/>
                <a:cs typeface="黑体" panose="02010609060101010101" charset="-122"/>
                <a:sym typeface="+mn-ea"/>
              </a:rPr>
              <a:t>置</a:t>
            </a:r>
            <a:endParaRPr b="1">
              <a:latin typeface="黑体" panose="02010609060101010101" charset="-122"/>
              <a:cs typeface="黑体" panose="02010609060101010101" charset="-122"/>
            </a:endParaRPr>
          </a:p>
          <a:p>
            <a:pPr algn="ctr"/>
            <a:endParaRPr lang="zh-CN" altLang="en-US"/>
          </a:p>
        </p:txBody>
      </p:sp>
      <p:sp>
        <p:nvSpPr>
          <p:cNvPr id="4" name="object 2"/>
          <p:cNvSpPr txBox="1"/>
          <p:nvPr/>
        </p:nvSpPr>
        <p:spPr>
          <a:xfrm>
            <a:off x="1438910" y="1540510"/>
            <a:ext cx="1921510" cy="4286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400" b="1" dirty="0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、恢复出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厂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设</a:t>
            </a: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置</a:t>
            </a:r>
            <a:endParaRPr sz="1400" b="1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endParaRPr sz="105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40585" y="2524125"/>
            <a:ext cx="169989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lang="zh-CN" sz="1400" spc="-1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①</a:t>
            </a:r>
            <a:r>
              <a:rPr sz="1400" spc="-1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按</a:t>
            </a:r>
            <a:r>
              <a:rPr sz="1400" spc="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下</a:t>
            </a:r>
            <a:r>
              <a:rPr sz="14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“MODE”键</a:t>
            </a:r>
            <a:endParaRPr lang="zh-CN" altLang="en-US" sz="1400"/>
          </a:p>
        </p:txBody>
      </p:sp>
      <p:sp>
        <p:nvSpPr>
          <p:cNvPr id="7" name="object 4"/>
          <p:cNvSpPr txBox="1"/>
          <p:nvPr/>
        </p:nvSpPr>
        <p:spPr>
          <a:xfrm>
            <a:off x="5516880" y="2387600"/>
            <a:ext cx="1290320" cy="443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sz="1400" dirty="0">
                <a:latin typeface="宋体" panose="02010600030101010101" pitchFamily="2" charset="-122"/>
                <a:cs typeface="宋体" panose="02010600030101010101" pitchFamily="2" charset="-122"/>
              </a:rPr>
              <a:t>②使用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“▲▼”键，调至“H02”</a:t>
            </a:r>
            <a:endParaRPr sz="1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8" name="object 3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6871970" y="2176780"/>
            <a:ext cx="1727200" cy="1393825"/>
          </a:xfrm>
          <a:prstGeom prst="rect">
            <a:avLst/>
          </a:prstGeom>
        </p:spPr>
      </p:pic>
      <p:pic>
        <p:nvPicPr>
          <p:cNvPr id="3" name="图片 2" descr="a8657b4faa634e7c84158e108b230b46"/>
          <p:cNvPicPr>
            <a:picLocks noChangeAspect="1"/>
          </p:cNvPicPr>
          <p:nvPr/>
        </p:nvPicPr>
        <p:blipFill>
          <a:blip r:embed="rId2"/>
          <a:srcRect l="3198" t="24306" r="33284" b="14611"/>
          <a:stretch>
            <a:fillRect/>
          </a:stretch>
        </p:blipFill>
        <p:spPr>
          <a:xfrm rot="16200000">
            <a:off x="666115" y="2014855"/>
            <a:ext cx="1363980" cy="1748790"/>
          </a:xfrm>
          <a:prstGeom prst="rect">
            <a:avLst/>
          </a:prstGeom>
        </p:spPr>
      </p:pic>
      <p:pic>
        <p:nvPicPr>
          <p:cNvPr id="11" name="图片 10" descr="IMG_20220824_083914"/>
          <p:cNvPicPr>
            <a:picLocks noChangeAspect="1"/>
          </p:cNvPicPr>
          <p:nvPr/>
        </p:nvPicPr>
        <p:blipFill>
          <a:blip r:embed="rId3"/>
          <a:srcRect l="12983" t="19966" r="13441" b="1619"/>
          <a:stretch>
            <a:fillRect/>
          </a:stretch>
        </p:blipFill>
        <p:spPr>
          <a:xfrm>
            <a:off x="3686810" y="2159000"/>
            <a:ext cx="1765300" cy="141160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85520" y="1852295"/>
            <a:ext cx="8940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</a:rPr>
              <a:t>初始界面</a:t>
            </a: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13" name="直接箭头连接符 12"/>
          <p:cNvCxnSpPr>
            <a:stCxn id="3" idx="2"/>
            <a:endCxn id="11" idx="1"/>
          </p:cNvCxnSpPr>
          <p:nvPr/>
        </p:nvCxnSpPr>
        <p:spPr>
          <a:xfrm flipV="1">
            <a:off x="2222500" y="2865120"/>
            <a:ext cx="1464310" cy="2413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>
            <a:stCxn id="11" idx="3"/>
            <a:endCxn id="8" idx="1"/>
          </p:cNvCxnSpPr>
          <p:nvPr/>
        </p:nvCxnSpPr>
        <p:spPr>
          <a:xfrm>
            <a:off x="5452110" y="2865120"/>
            <a:ext cx="1419860" cy="889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5" name="object 5"/>
          <p:cNvPicPr/>
          <p:nvPr/>
        </p:nvPicPr>
        <p:blipFill>
          <a:blip r:embed="rId4" cstate="print"/>
          <a:srcRect b="18094"/>
          <a:stretch>
            <a:fillRect/>
          </a:stretch>
        </p:blipFill>
        <p:spPr>
          <a:xfrm>
            <a:off x="9951085" y="2146300"/>
            <a:ext cx="1814830" cy="1446530"/>
          </a:xfrm>
          <a:prstGeom prst="rect">
            <a:avLst/>
          </a:prstGeom>
        </p:spPr>
      </p:pic>
      <p:pic>
        <p:nvPicPr>
          <p:cNvPr id="16" name="图片 15" descr="399275d9ac9807e25886125e504a11fe"/>
          <p:cNvPicPr>
            <a:picLocks noChangeAspect="1"/>
          </p:cNvPicPr>
          <p:nvPr/>
        </p:nvPicPr>
        <p:blipFill>
          <a:blip r:embed="rId5"/>
          <a:srcRect l="32404" t="29680" r="4143"/>
          <a:stretch>
            <a:fillRect/>
          </a:stretch>
        </p:blipFill>
        <p:spPr>
          <a:xfrm>
            <a:off x="9966325" y="4420235"/>
            <a:ext cx="1817370" cy="1504315"/>
          </a:xfrm>
          <a:prstGeom prst="rect">
            <a:avLst/>
          </a:prstGeom>
        </p:spPr>
      </p:pic>
      <p:cxnSp>
        <p:nvCxnSpPr>
          <p:cNvPr id="17" name="直接箭头连接符 16"/>
          <p:cNvCxnSpPr>
            <a:stCxn id="8" idx="3"/>
            <a:endCxn id="15" idx="1"/>
          </p:cNvCxnSpPr>
          <p:nvPr/>
        </p:nvCxnSpPr>
        <p:spPr>
          <a:xfrm flipV="1">
            <a:off x="8599170" y="2869565"/>
            <a:ext cx="1351915" cy="444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object 2"/>
          <p:cNvSpPr txBox="1"/>
          <p:nvPr/>
        </p:nvSpPr>
        <p:spPr>
          <a:xfrm>
            <a:off x="8571865" y="2602865"/>
            <a:ext cx="1406525" cy="227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sz="1400" dirty="0">
                <a:latin typeface="宋体" panose="02010600030101010101" pitchFamily="2" charset="-122"/>
                <a:cs typeface="宋体" panose="02010600030101010101" pitchFamily="2" charset="-122"/>
              </a:rPr>
              <a:t>③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按下“SET”键</a:t>
            </a:r>
            <a:endParaRPr sz="1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cxnSp>
        <p:nvCxnSpPr>
          <p:cNvPr id="19" name="直接箭头连接符 18"/>
          <p:cNvCxnSpPr>
            <a:stCxn id="15" idx="2"/>
            <a:endCxn id="16" idx="0"/>
          </p:cNvCxnSpPr>
          <p:nvPr/>
        </p:nvCxnSpPr>
        <p:spPr>
          <a:xfrm>
            <a:off x="10858500" y="3592830"/>
            <a:ext cx="16510" cy="82740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object 4"/>
          <p:cNvSpPr txBox="1"/>
          <p:nvPr/>
        </p:nvSpPr>
        <p:spPr>
          <a:xfrm>
            <a:off x="9569450" y="3694430"/>
            <a:ext cx="1184275" cy="658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sz="1400" dirty="0">
                <a:latin typeface="宋体" panose="02010600030101010101" pitchFamily="2" charset="-122"/>
                <a:cs typeface="宋体" panose="02010600030101010101" pitchFamily="2" charset="-122"/>
              </a:rPr>
              <a:t>④使用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“▲▼”键，调至“H02.31”</a:t>
            </a:r>
            <a:endParaRPr sz="140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1" name="object 3"/>
          <p:cNvPicPr/>
          <p:nvPr/>
        </p:nvPicPr>
        <p:blipFill>
          <a:blip r:embed="rId6" cstate="print"/>
          <a:srcRect b="13035"/>
          <a:stretch>
            <a:fillRect/>
          </a:stretch>
        </p:blipFill>
        <p:spPr>
          <a:xfrm>
            <a:off x="7037705" y="4407535"/>
            <a:ext cx="1561465" cy="1525905"/>
          </a:xfrm>
          <a:prstGeom prst="rect">
            <a:avLst/>
          </a:prstGeom>
        </p:spPr>
      </p:pic>
      <p:cxnSp>
        <p:nvCxnSpPr>
          <p:cNvPr id="22" name="直接箭头连接符 21"/>
          <p:cNvCxnSpPr>
            <a:stCxn id="16" idx="1"/>
            <a:endCxn id="21" idx="3"/>
          </p:cNvCxnSpPr>
          <p:nvPr/>
        </p:nvCxnSpPr>
        <p:spPr>
          <a:xfrm flipH="1" flipV="1">
            <a:off x="8599170" y="5170805"/>
            <a:ext cx="1367155" cy="190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object 2"/>
          <p:cNvSpPr txBox="1"/>
          <p:nvPr/>
        </p:nvSpPr>
        <p:spPr>
          <a:xfrm>
            <a:off x="8599170" y="4864735"/>
            <a:ext cx="1379220" cy="227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sz="1400" dirty="0">
                <a:latin typeface="宋体" panose="02010600030101010101" pitchFamily="2" charset="-122"/>
                <a:cs typeface="宋体" panose="02010600030101010101" pitchFamily="2" charset="-122"/>
              </a:rPr>
              <a:t>⑤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按下“SET”键</a:t>
            </a:r>
            <a:endParaRPr sz="1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4" name="object 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81025" y="4385945"/>
            <a:ext cx="1533525" cy="1568450"/>
          </a:xfrm>
          <a:prstGeom prst="rect">
            <a:avLst/>
          </a:prstGeom>
        </p:spPr>
      </p:pic>
      <p:pic>
        <p:nvPicPr>
          <p:cNvPr id="25" name="object 5"/>
          <p:cNvPicPr/>
          <p:nvPr/>
        </p:nvPicPr>
        <p:blipFill>
          <a:blip r:embed="rId8" cstate="print"/>
          <a:srcRect t="9890" b="9614"/>
          <a:stretch>
            <a:fillRect/>
          </a:stretch>
        </p:blipFill>
        <p:spPr>
          <a:xfrm>
            <a:off x="3756025" y="4447540"/>
            <a:ext cx="1696085" cy="1445260"/>
          </a:xfrm>
          <a:prstGeom prst="rect">
            <a:avLst/>
          </a:prstGeom>
        </p:spPr>
      </p:pic>
      <p:cxnSp>
        <p:nvCxnSpPr>
          <p:cNvPr id="26" name="直接箭头连接符 25"/>
          <p:cNvCxnSpPr>
            <a:stCxn id="21" idx="1"/>
            <a:endCxn id="25" idx="3"/>
          </p:cNvCxnSpPr>
          <p:nvPr/>
        </p:nvCxnSpPr>
        <p:spPr>
          <a:xfrm flipH="1" flipV="1">
            <a:off x="5452110" y="5170170"/>
            <a:ext cx="1585595" cy="6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object 4"/>
          <p:cNvSpPr txBox="1"/>
          <p:nvPr/>
        </p:nvSpPr>
        <p:spPr>
          <a:xfrm>
            <a:off x="5537835" y="4666615"/>
            <a:ext cx="1419860" cy="443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sz="1400" dirty="0">
                <a:latin typeface="宋体" panose="02010600030101010101" pitchFamily="2" charset="-122"/>
                <a:cs typeface="宋体" panose="02010600030101010101" pitchFamily="2" charset="-122"/>
              </a:rPr>
              <a:t>⑥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“▲▼”键，调至“1”</a:t>
            </a:r>
            <a:endParaRPr sz="140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cxnSp>
        <p:nvCxnSpPr>
          <p:cNvPr id="28" name="直接箭头连接符 27"/>
          <p:cNvCxnSpPr>
            <a:stCxn id="25" idx="1"/>
            <a:endCxn id="24" idx="3"/>
          </p:cNvCxnSpPr>
          <p:nvPr/>
        </p:nvCxnSpPr>
        <p:spPr>
          <a:xfrm flipH="1">
            <a:off x="2114550" y="5170170"/>
            <a:ext cx="1641475" cy="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object 2"/>
          <p:cNvSpPr txBox="1"/>
          <p:nvPr/>
        </p:nvSpPr>
        <p:spPr>
          <a:xfrm>
            <a:off x="2124075" y="4467225"/>
            <a:ext cx="1612900" cy="658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sz="1400" dirty="0">
                <a:latin typeface="宋体" panose="02010600030101010101" pitchFamily="2" charset="-122"/>
                <a:cs typeface="宋体" panose="02010600030101010101" pitchFamily="2" charset="-122"/>
              </a:rPr>
              <a:t>⑦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按下“SET”键，出现“E941.0”之后断电重启即可。</a:t>
            </a:r>
            <a:endParaRPr sz="140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73455" y="1026795"/>
            <a:ext cx="4983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/>
              <a:t>如果现场没有电脑和调试线，也可进行按键设置</a:t>
            </a:r>
            <a:endParaRPr lang="zh-CN" altLang="en-US"/>
          </a:p>
        </p:txBody>
      </p:sp>
    </p:spTree>
    <p:custDataLst>
      <p:tags r:id="rId9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38593" y="442595"/>
            <a:ext cx="15551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b="1" dirty="0">
                <a:latin typeface="黑体" panose="02010609060101010101" charset="-122"/>
                <a:cs typeface="黑体" panose="02010609060101010101" charset="-122"/>
                <a:sym typeface="+mn-ea"/>
              </a:rPr>
              <a:t>四、手动设</a:t>
            </a:r>
            <a:r>
              <a:rPr b="1" spc="5" dirty="0">
                <a:latin typeface="黑体" panose="02010609060101010101" charset="-122"/>
                <a:cs typeface="黑体" panose="02010609060101010101" charset="-122"/>
                <a:sym typeface="+mn-ea"/>
              </a:rPr>
              <a:t>置</a:t>
            </a:r>
            <a:endParaRPr b="1">
              <a:latin typeface="黑体" panose="02010609060101010101" charset="-122"/>
              <a:cs typeface="黑体" panose="02010609060101010101" charset="-122"/>
            </a:endParaRPr>
          </a:p>
          <a:p>
            <a:pPr algn="ctr"/>
            <a:endParaRPr lang="zh-CN" altLang="en-US"/>
          </a:p>
        </p:txBody>
      </p:sp>
      <p:sp>
        <p:nvSpPr>
          <p:cNvPr id="4" name="object 4"/>
          <p:cNvSpPr txBox="1"/>
          <p:nvPr/>
        </p:nvSpPr>
        <p:spPr>
          <a:xfrm>
            <a:off x="1438910" y="1019175"/>
            <a:ext cx="1875155" cy="461645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sz="1400" b="1" spc="-3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电机旋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转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方向设</a:t>
            </a: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置</a:t>
            </a:r>
            <a:endParaRPr sz="1400" b="1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endParaRPr sz="1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6" name="object 5"/>
          <p:cNvPicPr/>
          <p:nvPr/>
        </p:nvPicPr>
        <p:blipFill>
          <a:blip r:embed="rId1" cstate="print"/>
          <a:srcRect b="7209"/>
          <a:stretch>
            <a:fillRect/>
          </a:stretch>
        </p:blipFill>
        <p:spPr>
          <a:xfrm>
            <a:off x="9930130" y="4097655"/>
            <a:ext cx="1856740" cy="1383030"/>
          </a:xfrm>
          <a:prstGeom prst="rect">
            <a:avLst/>
          </a:prstGeom>
        </p:spPr>
      </p:pic>
      <p:pic>
        <p:nvPicPr>
          <p:cNvPr id="10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05530" y="4059555"/>
            <a:ext cx="1753235" cy="1497330"/>
          </a:xfrm>
          <a:prstGeom prst="rect">
            <a:avLst/>
          </a:prstGeom>
        </p:spPr>
      </p:pic>
      <p:pic>
        <p:nvPicPr>
          <p:cNvPr id="3" name="object 8"/>
          <p:cNvPicPr/>
          <p:nvPr/>
        </p:nvPicPr>
        <p:blipFill>
          <a:blip r:embed="rId3" cstate="print"/>
          <a:srcRect b="5375"/>
          <a:stretch>
            <a:fillRect/>
          </a:stretch>
        </p:blipFill>
        <p:spPr>
          <a:xfrm>
            <a:off x="6807200" y="4050030"/>
            <a:ext cx="1765300" cy="149669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140585" y="2152650"/>
            <a:ext cx="169989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lang="zh-CN" sz="1400" spc="-1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①</a:t>
            </a:r>
            <a:r>
              <a:rPr sz="1400" spc="-1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按</a:t>
            </a:r>
            <a:r>
              <a:rPr sz="1400" spc="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下</a:t>
            </a:r>
            <a:r>
              <a:rPr sz="14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“MODE”键</a:t>
            </a:r>
            <a:endParaRPr lang="zh-CN" altLang="en-US" sz="1400"/>
          </a:p>
        </p:txBody>
      </p:sp>
      <p:sp>
        <p:nvSpPr>
          <p:cNvPr id="12" name="object 4"/>
          <p:cNvSpPr txBox="1"/>
          <p:nvPr/>
        </p:nvSpPr>
        <p:spPr>
          <a:xfrm>
            <a:off x="5516880" y="2016125"/>
            <a:ext cx="1290320" cy="443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sz="1400" dirty="0">
                <a:latin typeface="宋体" panose="02010600030101010101" pitchFamily="2" charset="-122"/>
                <a:cs typeface="宋体" panose="02010600030101010101" pitchFamily="2" charset="-122"/>
              </a:rPr>
              <a:t>②使用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“▲▼”键，调至“H02”</a:t>
            </a:r>
            <a:endParaRPr sz="1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71970" y="1805305"/>
            <a:ext cx="1727200" cy="1393825"/>
          </a:xfrm>
          <a:prstGeom prst="rect">
            <a:avLst/>
          </a:prstGeom>
        </p:spPr>
      </p:pic>
      <p:pic>
        <p:nvPicPr>
          <p:cNvPr id="14" name="图片 13" descr="a8657b4faa634e7c84158e108b230b46"/>
          <p:cNvPicPr>
            <a:picLocks noChangeAspect="1"/>
          </p:cNvPicPr>
          <p:nvPr/>
        </p:nvPicPr>
        <p:blipFill>
          <a:blip r:embed="rId5"/>
          <a:srcRect l="3198" t="24306" r="33284" b="14611"/>
          <a:stretch>
            <a:fillRect/>
          </a:stretch>
        </p:blipFill>
        <p:spPr>
          <a:xfrm rot="16200000">
            <a:off x="666115" y="1643380"/>
            <a:ext cx="1363980" cy="1748790"/>
          </a:xfrm>
          <a:prstGeom prst="rect">
            <a:avLst/>
          </a:prstGeom>
        </p:spPr>
      </p:pic>
      <p:pic>
        <p:nvPicPr>
          <p:cNvPr id="15" name="图片 14" descr="IMG_20220824_083914"/>
          <p:cNvPicPr>
            <a:picLocks noChangeAspect="1"/>
          </p:cNvPicPr>
          <p:nvPr/>
        </p:nvPicPr>
        <p:blipFill>
          <a:blip r:embed="rId6"/>
          <a:srcRect l="12983" t="19966" r="13441" b="1619"/>
          <a:stretch>
            <a:fillRect/>
          </a:stretch>
        </p:blipFill>
        <p:spPr>
          <a:xfrm>
            <a:off x="3686810" y="1787525"/>
            <a:ext cx="1765300" cy="141160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985520" y="1480820"/>
            <a:ext cx="8940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</a:rPr>
              <a:t>初始界面</a:t>
            </a: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17" name="直接箭头连接符 16"/>
          <p:cNvCxnSpPr>
            <a:stCxn id="14" idx="2"/>
            <a:endCxn id="15" idx="1"/>
          </p:cNvCxnSpPr>
          <p:nvPr/>
        </p:nvCxnSpPr>
        <p:spPr>
          <a:xfrm flipV="1">
            <a:off x="2222500" y="2493645"/>
            <a:ext cx="1464310" cy="2413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>
            <a:stCxn id="15" idx="3"/>
            <a:endCxn id="13" idx="1"/>
          </p:cNvCxnSpPr>
          <p:nvPr/>
        </p:nvCxnSpPr>
        <p:spPr>
          <a:xfrm>
            <a:off x="5452110" y="2493645"/>
            <a:ext cx="1419860" cy="889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9" name="object 5"/>
          <p:cNvPicPr/>
          <p:nvPr/>
        </p:nvPicPr>
        <p:blipFill>
          <a:blip r:embed="rId7" cstate="print"/>
          <a:srcRect b="18094"/>
          <a:stretch>
            <a:fillRect/>
          </a:stretch>
        </p:blipFill>
        <p:spPr>
          <a:xfrm>
            <a:off x="9951085" y="1774825"/>
            <a:ext cx="1814830" cy="1446530"/>
          </a:xfrm>
          <a:prstGeom prst="rect">
            <a:avLst/>
          </a:prstGeom>
        </p:spPr>
      </p:pic>
      <p:cxnSp>
        <p:nvCxnSpPr>
          <p:cNvPr id="20" name="直接箭头连接符 19"/>
          <p:cNvCxnSpPr>
            <a:endCxn id="19" idx="1"/>
          </p:cNvCxnSpPr>
          <p:nvPr/>
        </p:nvCxnSpPr>
        <p:spPr>
          <a:xfrm flipV="1">
            <a:off x="8599170" y="2498090"/>
            <a:ext cx="1351915" cy="444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object 2"/>
          <p:cNvSpPr txBox="1"/>
          <p:nvPr/>
        </p:nvSpPr>
        <p:spPr>
          <a:xfrm>
            <a:off x="8571865" y="2231390"/>
            <a:ext cx="1406525" cy="227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sz="1400" dirty="0">
                <a:latin typeface="宋体" panose="02010600030101010101" pitchFamily="2" charset="-122"/>
                <a:cs typeface="宋体" panose="02010600030101010101" pitchFamily="2" charset="-122"/>
              </a:rPr>
              <a:t>③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按下“SET”键</a:t>
            </a:r>
            <a:endParaRPr sz="1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2" name="object 4"/>
          <p:cNvSpPr txBox="1"/>
          <p:nvPr/>
        </p:nvSpPr>
        <p:spPr>
          <a:xfrm>
            <a:off x="9569450" y="3322955"/>
            <a:ext cx="1184275" cy="658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sz="1400" dirty="0">
                <a:latin typeface="宋体" panose="02010600030101010101" pitchFamily="2" charset="-122"/>
                <a:cs typeface="宋体" panose="02010600030101010101" pitchFamily="2" charset="-122"/>
              </a:rPr>
              <a:t>④使用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“▲▼”键，调至“H02.</a:t>
            </a:r>
            <a:r>
              <a:rPr lang="en-US" sz="1400" dirty="0">
                <a:latin typeface="宋体" panose="02010600030101010101" pitchFamily="2" charset="-122"/>
                <a:cs typeface="宋体" panose="02010600030101010101" pitchFamily="2" charset="-122"/>
              </a:rPr>
              <a:t>02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”</a:t>
            </a:r>
            <a:endParaRPr sz="140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cxnSp>
        <p:nvCxnSpPr>
          <p:cNvPr id="23" name="直接箭头连接符 22"/>
          <p:cNvCxnSpPr>
            <a:endCxn id="6" idx="0"/>
          </p:cNvCxnSpPr>
          <p:nvPr/>
        </p:nvCxnSpPr>
        <p:spPr>
          <a:xfrm>
            <a:off x="10858500" y="3221355"/>
            <a:ext cx="0" cy="87630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4" name="object 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66090" y="4059555"/>
            <a:ext cx="1581150" cy="1496695"/>
          </a:xfrm>
          <a:prstGeom prst="rect">
            <a:avLst/>
          </a:prstGeom>
        </p:spPr>
      </p:pic>
      <p:cxnSp>
        <p:nvCxnSpPr>
          <p:cNvPr id="25" name="直接箭头连接符 24"/>
          <p:cNvCxnSpPr>
            <a:stCxn id="6" idx="1"/>
            <a:endCxn id="3" idx="3"/>
          </p:cNvCxnSpPr>
          <p:nvPr/>
        </p:nvCxnSpPr>
        <p:spPr>
          <a:xfrm flipH="1">
            <a:off x="8572500" y="4789170"/>
            <a:ext cx="1357630" cy="952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>
            <a:stCxn id="3" idx="1"/>
            <a:endCxn id="10" idx="3"/>
          </p:cNvCxnSpPr>
          <p:nvPr/>
        </p:nvCxnSpPr>
        <p:spPr>
          <a:xfrm flipH="1">
            <a:off x="5358765" y="4798695"/>
            <a:ext cx="1448435" cy="952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>
            <a:stCxn id="10" idx="1"/>
            <a:endCxn id="24" idx="3"/>
          </p:cNvCxnSpPr>
          <p:nvPr/>
        </p:nvCxnSpPr>
        <p:spPr>
          <a:xfrm flipH="1">
            <a:off x="2047240" y="4808220"/>
            <a:ext cx="1558290" cy="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" name="object 2"/>
          <p:cNvSpPr txBox="1"/>
          <p:nvPr/>
        </p:nvSpPr>
        <p:spPr>
          <a:xfrm>
            <a:off x="8565515" y="4482465"/>
            <a:ext cx="1406525" cy="227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sz="1400" dirty="0">
                <a:latin typeface="宋体" panose="02010600030101010101" pitchFamily="2" charset="-122"/>
                <a:cs typeface="宋体" panose="02010600030101010101" pitchFamily="2" charset="-122"/>
              </a:rPr>
              <a:t>⑤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按下“SET”键</a:t>
            </a:r>
            <a:endParaRPr sz="1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9" name="object 2"/>
          <p:cNvSpPr txBox="1"/>
          <p:nvPr/>
        </p:nvSpPr>
        <p:spPr>
          <a:xfrm>
            <a:off x="2057400" y="4071620"/>
            <a:ext cx="1580515" cy="658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sz="1400" dirty="0">
                <a:latin typeface="宋体" panose="02010600030101010101" pitchFamily="2" charset="-122"/>
                <a:cs typeface="宋体" panose="02010600030101010101" pitchFamily="2" charset="-122"/>
              </a:rPr>
              <a:t>⑦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按下“SET”键，出现“E941.0”之后断电重启即可。</a:t>
            </a:r>
            <a:endParaRPr sz="140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0" name="object 4"/>
          <p:cNvSpPr txBox="1"/>
          <p:nvPr/>
        </p:nvSpPr>
        <p:spPr>
          <a:xfrm>
            <a:off x="5396230" y="4057650"/>
            <a:ext cx="1433195" cy="658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sz="1400" dirty="0">
                <a:latin typeface="宋体" panose="02010600030101010101" pitchFamily="2" charset="-122"/>
                <a:cs typeface="宋体" panose="02010600030101010101" pitchFamily="2" charset="-122"/>
              </a:rPr>
              <a:t>⑥使用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“▲▼”键，</a:t>
            </a:r>
            <a:r>
              <a:rPr lang="zh-CN" sz="1400" dirty="0">
                <a:latin typeface="宋体" panose="02010600030101010101" pitchFamily="2" charset="-122"/>
                <a:cs typeface="宋体" panose="02010600030101010101" pitchFamily="2" charset="-122"/>
              </a:rPr>
              <a:t>切换</a:t>
            </a:r>
            <a:r>
              <a:rPr lang="en-US" altLang="zh-CN" sz="1400" dirty="0">
                <a:latin typeface="宋体" panose="02010600030101010101" pitchFamily="2" charset="-122"/>
                <a:cs typeface="宋体" panose="02010600030101010101" pitchFamily="2" charset="-122"/>
              </a:rPr>
              <a:t>0/1</a:t>
            </a:r>
            <a:r>
              <a:rPr lang="zh-CN" altLang="en-US" sz="1400" dirty="0">
                <a:latin typeface="宋体" panose="02010600030101010101" pitchFamily="2" charset="-122"/>
                <a:cs typeface="宋体" panose="02010600030101010101" pitchFamily="2" charset="-122"/>
              </a:rPr>
              <a:t>来实现正</a:t>
            </a:r>
            <a:r>
              <a:rPr lang="en-US" altLang="zh-CN" sz="1400" dirty="0">
                <a:latin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lang="zh-CN" altLang="en-US" sz="1400" dirty="0">
                <a:latin typeface="宋体" panose="02010600030101010101" pitchFamily="2" charset="-122"/>
                <a:cs typeface="宋体" panose="02010600030101010101" pitchFamily="2" charset="-122"/>
              </a:rPr>
              <a:t>反转切换</a:t>
            </a:r>
            <a:endParaRPr lang="zh-CN" altLang="en-US" sz="140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38593" y="442595"/>
            <a:ext cx="15551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b="1" dirty="0">
                <a:latin typeface="黑体" panose="02010609060101010101" charset="-122"/>
                <a:cs typeface="黑体" panose="02010609060101010101" charset="-122"/>
                <a:sym typeface="+mn-ea"/>
              </a:rPr>
              <a:t>四、手动设</a:t>
            </a:r>
            <a:r>
              <a:rPr b="1" spc="5" dirty="0">
                <a:latin typeface="黑体" panose="02010609060101010101" charset="-122"/>
                <a:cs typeface="黑体" panose="02010609060101010101" charset="-122"/>
                <a:sym typeface="+mn-ea"/>
              </a:rPr>
              <a:t>置</a:t>
            </a:r>
            <a:endParaRPr b="1">
              <a:latin typeface="黑体" panose="02010609060101010101" charset="-122"/>
              <a:cs typeface="黑体" panose="02010609060101010101" charset="-122"/>
            </a:endParaRPr>
          </a:p>
          <a:p>
            <a:pPr algn="ctr"/>
            <a:endParaRPr lang="zh-CN" altLang="en-US"/>
          </a:p>
        </p:txBody>
      </p:sp>
      <p:sp>
        <p:nvSpPr>
          <p:cNvPr id="4" name="object 4"/>
          <p:cNvSpPr txBox="1"/>
          <p:nvPr/>
        </p:nvSpPr>
        <p:spPr>
          <a:xfrm>
            <a:off x="1438910" y="1019175"/>
            <a:ext cx="2694305" cy="461645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3.</a:t>
            </a:r>
            <a:r>
              <a:rPr sz="1400" b="1" spc="-3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极限、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原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点常开</a:t>
            </a:r>
            <a:r>
              <a:rPr sz="14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/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常闭设</a:t>
            </a: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置</a:t>
            </a:r>
            <a:endParaRPr sz="1400" b="1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endParaRPr sz="1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420745" y="2152650"/>
            <a:ext cx="396367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lang="zh-CN" sz="1400" spc="-1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①设置正极限的常开</a:t>
            </a:r>
            <a:r>
              <a:rPr lang="en-US" altLang="zh-CN" sz="1400" spc="-1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\</a:t>
            </a:r>
            <a:r>
              <a:rPr lang="zh-CN" altLang="en-US" sz="1400" spc="-1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常闭，</a:t>
            </a:r>
            <a:r>
              <a:rPr sz="1400" spc="-1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按</a:t>
            </a:r>
            <a:r>
              <a:rPr sz="1400" spc="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下</a:t>
            </a:r>
            <a:r>
              <a:rPr sz="14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“MODE”键</a:t>
            </a:r>
            <a:endParaRPr lang="zh-CN" altLang="en-US" sz="1400"/>
          </a:p>
        </p:txBody>
      </p:sp>
      <p:sp>
        <p:nvSpPr>
          <p:cNvPr id="12" name="object 4"/>
          <p:cNvSpPr txBox="1"/>
          <p:nvPr/>
        </p:nvSpPr>
        <p:spPr>
          <a:xfrm>
            <a:off x="9032875" y="3204845"/>
            <a:ext cx="1533525" cy="443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sz="1400" dirty="0">
                <a:latin typeface="宋体" panose="02010600030101010101" pitchFamily="2" charset="-122"/>
                <a:cs typeface="宋体" panose="02010600030101010101" pitchFamily="2" charset="-122"/>
              </a:rPr>
              <a:t>②使用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“▲▼”键，调至“H0</a:t>
            </a:r>
            <a:r>
              <a:rPr lang="en-US" sz="1400" dirty="0">
                <a:latin typeface="宋体" panose="02010600030101010101" pitchFamily="2" charset="-122"/>
                <a:cs typeface="宋体" panose="02010600030101010101" pitchFamily="2" charset="-122"/>
              </a:rPr>
              <a:t>3.03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”</a:t>
            </a:r>
            <a:endParaRPr sz="1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4" name="图片 13" descr="a8657b4faa634e7c84158e108b230b46"/>
          <p:cNvPicPr>
            <a:picLocks noChangeAspect="1"/>
          </p:cNvPicPr>
          <p:nvPr/>
        </p:nvPicPr>
        <p:blipFill>
          <a:blip r:embed="rId1"/>
          <a:srcRect l="3198" t="24306" r="33284" b="14611"/>
          <a:stretch>
            <a:fillRect/>
          </a:stretch>
        </p:blipFill>
        <p:spPr>
          <a:xfrm rot="16200000">
            <a:off x="1946275" y="1643380"/>
            <a:ext cx="1363980" cy="1748790"/>
          </a:xfrm>
          <a:prstGeom prst="rect">
            <a:avLst/>
          </a:prstGeom>
        </p:spPr>
      </p:pic>
      <p:pic>
        <p:nvPicPr>
          <p:cNvPr id="15" name="图片 14" descr="IMG_20220824_083914"/>
          <p:cNvPicPr>
            <a:picLocks noChangeAspect="1"/>
          </p:cNvPicPr>
          <p:nvPr/>
        </p:nvPicPr>
        <p:blipFill>
          <a:blip r:embed="rId2"/>
          <a:srcRect l="12983" t="19966" r="13441" b="1619"/>
          <a:stretch>
            <a:fillRect/>
          </a:stretch>
        </p:blipFill>
        <p:spPr>
          <a:xfrm>
            <a:off x="8110220" y="1787525"/>
            <a:ext cx="1765300" cy="141160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265680" y="1480820"/>
            <a:ext cx="8940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</a:rPr>
              <a:t>初始界面</a:t>
            </a: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17" name="直接箭头连接符 16"/>
          <p:cNvCxnSpPr>
            <a:stCxn id="14" idx="2"/>
            <a:endCxn id="15" idx="1"/>
          </p:cNvCxnSpPr>
          <p:nvPr/>
        </p:nvCxnSpPr>
        <p:spPr>
          <a:xfrm flipV="1">
            <a:off x="3502660" y="2493645"/>
            <a:ext cx="4607560" cy="2413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>
            <a:off x="8970645" y="3212465"/>
            <a:ext cx="10160" cy="60388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>
            <a:stCxn id="7" idx="1"/>
            <a:endCxn id="9" idx="3"/>
          </p:cNvCxnSpPr>
          <p:nvPr/>
        </p:nvCxnSpPr>
        <p:spPr>
          <a:xfrm flipH="1" flipV="1">
            <a:off x="4803775" y="4535805"/>
            <a:ext cx="3401695" cy="635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object 2"/>
          <p:cNvSpPr txBox="1"/>
          <p:nvPr/>
        </p:nvSpPr>
        <p:spPr>
          <a:xfrm>
            <a:off x="5209540" y="3537585"/>
            <a:ext cx="2430780" cy="1102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sz="1400" dirty="0">
                <a:latin typeface="宋体" panose="02010600030101010101" pitchFamily="2" charset="-122"/>
                <a:cs typeface="宋体" panose="02010600030101010101" pitchFamily="2" charset="-122"/>
              </a:rPr>
              <a:t>③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按下“SET”键，进入按下“▲▼”键，可以选择“0（常开）或</a:t>
            </a:r>
            <a:r>
              <a:rPr sz="1400" spc="-4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1（常 闭）”</a:t>
            </a:r>
            <a:r>
              <a:rPr lang="en-US" sz="14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.</a:t>
            </a:r>
            <a:r>
              <a:rPr lang="zh-CN" altLang="en-US" sz="14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按下</a:t>
            </a:r>
            <a:r>
              <a:rPr lang="en-US" altLang="zh-CN" sz="14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“SET”</a:t>
            </a:r>
            <a:r>
              <a:rPr lang="zh-CN" altLang="en-US" sz="14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键保存即可。</a:t>
            </a:r>
            <a:endParaRPr sz="1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7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05470" y="3822065"/>
            <a:ext cx="1710055" cy="1440180"/>
          </a:xfrm>
          <a:prstGeom prst="rect">
            <a:avLst/>
          </a:prstGeom>
        </p:spPr>
      </p:pic>
      <p:pic>
        <p:nvPicPr>
          <p:cNvPr id="9" name="object 5"/>
          <p:cNvPicPr/>
          <p:nvPr/>
        </p:nvPicPr>
        <p:blipFill>
          <a:blip r:embed="rId4"/>
          <a:stretch>
            <a:fillRect/>
          </a:stretch>
        </p:blipFill>
        <p:spPr>
          <a:xfrm>
            <a:off x="237362" y="3815969"/>
            <a:ext cx="4566539" cy="1440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46430" y="5524500"/>
            <a:ext cx="7463790" cy="688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715">
              <a:lnSpc>
                <a:spcPct val="108000"/>
              </a:lnSpc>
              <a:spcBef>
                <a:spcPts val="100"/>
              </a:spcBef>
            </a:pPr>
            <a:r>
              <a:rPr lang="en-US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④</a:t>
            </a:r>
            <a:r>
              <a:rPr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按照</a:t>
            </a:r>
            <a:r>
              <a:rPr lang="zh-CN" spc="-32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以上</a:t>
            </a:r>
            <a:r>
              <a:rPr lang="en-US" altLang="zh-CN" spc="-32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个步骤，只需要改变对应的参数，可以设置负极限（负极限常开\常闭设</a:t>
            </a:r>
            <a:r>
              <a:rPr spc="-44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置</a:t>
            </a:r>
            <a:r>
              <a:rPr spc="-1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H03.05</a:t>
            </a:r>
            <a:r>
              <a:rPr spc="-44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r>
              <a:rPr spc="-459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r>
              <a:rPr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和原</a:t>
            </a:r>
            <a:r>
              <a:rPr spc="-44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点</a:t>
            </a:r>
            <a:r>
              <a:rPr spc="-1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原点常开\常闭设置“H03.07”）。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38593" y="442595"/>
            <a:ext cx="15551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b="1" dirty="0">
                <a:latin typeface="黑体" panose="02010609060101010101" charset="-122"/>
                <a:cs typeface="黑体" panose="02010609060101010101" charset="-122"/>
                <a:sym typeface="+mn-ea"/>
              </a:rPr>
              <a:t>四、手动设</a:t>
            </a:r>
            <a:r>
              <a:rPr b="1" spc="5" dirty="0">
                <a:latin typeface="黑体" panose="02010609060101010101" charset="-122"/>
                <a:cs typeface="黑体" panose="02010609060101010101" charset="-122"/>
                <a:sym typeface="+mn-ea"/>
              </a:rPr>
              <a:t>置</a:t>
            </a:r>
            <a:endParaRPr b="1">
              <a:latin typeface="黑体" panose="02010609060101010101" charset="-122"/>
              <a:cs typeface="黑体" panose="02010609060101010101" charset="-122"/>
            </a:endParaRPr>
          </a:p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3420745" y="2152650"/>
            <a:ext cx="396367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lang="zh-CN" sz="1400" spc="-1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①</a:t>
            </a:r>
            <a:r>
              <a:rPr sz="1400" spc="-1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按</a:t>
            </a:r>
            <a:r>
              <a:rPr sz="1400" spc="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下</a:t>
            </a:r>
            <a:r>
              <a:rPr sz="14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“MODE”键</a:t>
            </a:r>
            <a:endParaRPr lang="zh-CN" altLang="en-US" sz="1400"/>
          </a:p>
        </p:txBody>
      </p:sp>
      <p:sp>
        <p:nvSpPr>
          <p:cNvPr id="12" name="object 4"/>
          <p:cNvSpPr txBox="1"/>
          <p:nvPr/>
        </p:nvSpPr>
        <p:spPr>
          <a:xfrm>
            <a:off x="6911975" y="2016125"/>
            <a:ext cx="1533525" cy="443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sz="1400" dirty="0">
                <a:latin typeface="宋体" panose="02010600030101010101" pitchFamily="2" charset="-122"/>
                <a:cs typeface="宋体" panose="02010600030101010101" pitchFamily="2" charset="-122"/>
              </a:rPr>
              <a:t>②使用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“▲▼”键，调至“H0</a:t>
            </a:r>
            <a:r>
              <a:rPr lang="en-US" sz="1400" dirty="0">
                <a:latin typeface="宋体" panose="02010600030101010101" pitchFamily="2" charset="-122"/>
                <a:cs typeface="宋体" panose="02010600030101010101" pitchFamily="2" charset="-122"/>
              </a:rPr>
              <a:t>6.03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”</a:t>
            </a:r>
            <a:endParaRPr sz="1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4" name="图片 13" descr="a8657b4faa634e7c84158e108b230b46"/>
          <p:cNvPicPr>
            <a:picLocks noChangeAspect="1"/>
          </p:cNvPicPr>
          <p:nvPr/>
        </p:nvPicPr>
        <p:blipFill>
          <a:blip r:embed="rId1"/>
          <a:srcRect l="3198" t="24306" r="33284" b="14611"/>
          <a:stretch>
            <a:fillRect/>
          </a:stretch>
        </p:blipFill>
        <p:spPr>
          <a:xfrm rot="16200000">
            <a:off x="1906198" y="1561717"/>
            <a:ext cx="1440000" cy="1846257"/>
          </a:xfrm>
          <a:prstGeom prst="rect">
            <a:avLst/>
          </a:prstGeom>
        </p:spPr>
      </p:pic>
      <p:pic>
        <p:nvPicPr>
          <p:cNvPr id="15" name="图片 14" descr="IMG_20220824_083914"/>
          <p:cNvPicPr>
            <a:picLocks noChangeAspect="1"/>
          </p:cNvPicPr>
          <p:nvPr/>
        </p:nvPicPr>
        <p:blipFill>
          <a:blip r:embed="rId2"/>
          <a:srcRect l="12983" t="19966" r="13441" b="1619"/>
          <a:stretch>
            <a:fillRect/>
          </a:stretch>
        </p:blipFill>
        <p:spPr>
          <a:xfrm>
            <a:off x="5111115" y="1764665"/>
            <a:ext cx="1800810" cy="14400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265680" y="1480820"/>
            <a:ext cx="8940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</a:rPr>
              <a:t>初始界面</a:t>
            </a: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17" name="直接箭头连接符 16"/>
          <p:cNvCxnSpPr>
            <a:stCxn id="14" idx="2"/>
            <a:endCxn id="15" idx="1"/>
          </p:cNvCxnSpPr>
          <p:nvPr/>
        </p:nvCxnSpPr>
        <p:spPr>
          <a:xfrm>
            <a:off x="3549015" y="2484755"/>
            <a:ext cx="1562100" cy="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>
            <a:stCxn id="15" idx="3"/>
            <a:endCxn id="3" idx="1"/>
          </p:cNvCxnSpPr>
          <p:nvPr/>
        </p:nvCxnSpPr>
        <p:spPr>
          <a:xfrm flipV="1">
            <a:off x="6911975" y="2469515"/>
            <a:ext cx="1727200" cy="1524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>
            <a:stCxn id="10" idx="1"/>
            <a:endCxn id="13" idx="3"/>
          </p:cNvCxnSpPr>
          <p:nvPr/>
        </p:nvCxnSpPr>
        <p:spPr>
          <a:xfrm flipH="1">
            <a:off x="6911340" y="4546600"/>
            <a:ext cx="1557655" cy="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object 2"/>
          <p:cNvSpPr txBox="1"/>
          <p:nvPr/>
        </p:nvSpPr>
        <p:spPr>
          <a:xfrm>
            <a:off x="9512300" y="3304540"/>
            <a:ext cx="2494280" cy="899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sz="1400" dirty="0">
                <a:latin typeface="宋体" panose="02010600030101010101" pitchFamily="2" charset="-122"/>
                <a:cs typeface="宋体" panose="02010600030101010101" pitchFamily="2" charset="-122"/>
              </a:rPr>
              <a:t>③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按下“SET”设定电机转速，默认为</a:t>
            </a:r>
            <a:r>
              <a:rPr sz="1400" spc="-34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200</a:t>
            </a:r>
            <a:r>
              <a:rPr sz="1400" spc="-34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转每分。</a:t>
            </a:r>
            <a:endParaRPr sz="1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3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39175" y="1749425"/>
            <a:ext cx="1440000" cy="1440000"/>
          </a:xfrm>
          <a:prstGeom prst="rect">
            <a:avLst/>
          </a:prstGeom>
        </p:spPr>
      </p:pic>
      <p:cxnSp>
        <p:nvCxnSpPr>
          <p:cNvPr id="8" name="直接箭头连接符 7"/>
          <p:cNvCxnSpPr>
            <a:stCxn id="3" idx="2"/>
            <a:endCxn id="10" idx="0"/>
          </p:cNvCxnSpPr>
          <p:nvPr/>
        </p:nvCxnSpPr>
        <p:spPr>
          <a:xfrm>
            <a:off x="9359265" y="3189605"/>
            <a:ext cx="10160" cy="63690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68995" y="3826637"/>
            <a:ext cx="1800000" cy="1440000"/>
          </a:xfrm>
          <a:prstGeom prst="rect">
            <a:avLst/>
          </a:prstGeom>
        </p:spPr>
      </p:pic>
      <p:pic>
        <p:nvPicPr>
          <p:cNvPr id="13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11115" y="3826383"/>
            <a:ext cx="1800000" cy="1440000"/>
          </a:xfrm>
          <a:prstGeom prst="rect">
            <a:avLst/>
          </a:prstGeom>
        </p:spPr>
      </p:pic>
      <p:sp>
        <p:nvSpPr>
          <p:cNvPr id="19" name="object 4"/>
          <p:cNvSpPr txBox="1"/>
          <p:nvPr/>
        </p:nvSpPr>
        <p:spPr>
          <a:xfrm>
            <a:off x="6956425" y="3271520"/>
            <a:ext cx="1457960" cy="1172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8000"/>
              </a:lnSpc>
              <a:spcBef>
                <a:spcPts val="100"/>
              </a:spcBef>
            </a:pPr>
            <a:r>
              <a:rPr lang="zh-CN" sz="1400" dirty="0">
                <a:latin typeface="宋体" panose="02010600030101010101" pitchFamily="2" charset="-122"/>
                <a:cs typeface="宋体" panose="02010600030101010101" pitchFamily="2" charset="-122"/>
              </a:rPr>
              <a:t>④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单次惯量辨识电机转动圈数设置，”调至“H09.09”。设置“1”就代表转一圈。</a:t>
            </a:r>
            <a:endParaRPr sz="140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438910" y="1087755"/>
            <a:ext cx="295211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4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4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、增益调</a:t>
            </a: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节</a:t>
            </a:r>
            <a:endParaRPr lang="zh-CN" altLang="en-US" sz="1400"/>
          </a:p>
        </p:txBody>
      </p:sp>
      <p:pic>
        <p:nvPicPr>
          <p:cNvPr id="23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62760" y="3826510"/>
            <a:ext cx="1800000" cy="1440000"/>
          </a:xfrm>
          <a:prstGeom prst="rect">
            <a:avLst/>
          </a:prstGeom>
        </p:spPr>
      </p:pic>
      <p:cxnSp>
        <p:nvCxnSpPr>
          <p:cNvPr id="24" name="直接箭头连接符 23"/>
          <p:cNvCxnSpPr>
            <a:stCxn id="13" idx="1"/>
            <a:endCxn id="23" idx="3"/>
          </p:cNvCxnSpPr>
          <p:nvPr/>
        </p:nvCxnSpPr>
        <p:spPr>
          <a:xfrm flipH="1">
            <a:off x="3562985" y="4546600"/>
            <a:ext cx="1548130" cy="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object 6"/>
          <p:cNvSpPr txBox="1"/>
          <p:nvPr/>
        </p:nvSpPr>
        <p:spPr>
          <a:xfrm>
            <a:off x="3735070" y="3314065"/>
            <a:ext cx="1330960" cy="1172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8000"/>
              </a:lnSpc>
              <a:spcBef>
                <a:spcPts val="100"/>
              </a:spcBef>
            </a:pPr>
            <a:r>
              <a:rPr lang="zh-CN" sz="1400" dirty="0">
                <a:latin typeface="宋体" panose="02010600030101010101" pitchFamily="2" charset="-122"/>
                <a:cs typeface="宋体" panose="02010600030101010101" pitchFamily="2" charset="-122"/>
              </a:rPr>
              <a:t>⑤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自动调整模式选择，调至“H09.00”，将其中参数设为“2”。</a:t>
            </a:r>
            <a:endParaRPr sz="140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cxnSp>
        <p:nvCxnSpPr>
          <p:cNvPr id="26" name="直接箭头连接符 25"/>
          <p:cNvCxnSpPr>
            <a:endCxn id="23" idx="2"/>
          </p:cNvCxnSpPr>
          <p:nvPr/>
        </p:nvCxnSpPr>
        <p:spPr>
          <a:xfrm flipH="1" flipV="1">
            <a:off x="2663190" y="5266690"/>
            <a:ext cx="3810" cy="1607185"/>
          </a:xfrm>
          <a:prstGeom prst="straightConnector1">
            <a:avLst/>
          </a:prstGeom>
          <a:ln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2722245" y="5757545"/>
            <a:ext cx="7162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/>
              <a:t>转下页</a:t>
            </a:r>
            <a:endParaRPr lang="zh-CN" altLang="en-US" sz="1400"/>
          </a:p>
        </p:txBody>
      </p:sp>
    </p:spTree>
    <p:custDataLst>
      <p:tags r:id="rId7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38593" y="442595"/>
            <a:ext cx="15551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b="1" dirty="0">
                <a:latin typeface="黑体" panose="02010609060101010101" charset="-122"/>
                <a:cs typeface="黑体" panose="02010609060101010101" charset="-122"/>
                <a:sym typeface="+mn-ea"/>
              </a:rPr>
              <a:t>四、手动设</a:t>
            </a:r>
            <a:r>
              <a:rPr b="1" spc="5" dirty="0">
                <a:latin typeface="黑体" panose="02010609060101010101" charset="-122"/>
                <a:cs typeface="黑体" panose="02010609060101010101" charset="-122"/>
                <a:sym typeface="+mn-ea"/>
              </a:rPr>
              <a:t>置</a:t>
            </a:r>
            <a:endParaRPr b="1">
              <a:latin typeface="黑体" panose="02010609060101010101" charset="-122"/>
              <a:cs typeface="黑体" panose="02010609060101010101" charset="-122"/>
            </a:endParaRPr>
          </a:p>
          <a:p>
            <a:pPr algn="ctr"/>
            <a:endParaRPr lang="zh-CN" altLang="en-US"/>
          </a:p>
        </p:txBody>
      </p:sp>
      <p:cxnSp>
        <p:nvCxnSpPr>
          <p:cNvPr id="17" name="直接箭头连接符 16"/>
          <p:cNvCxnSpPr>
            <a:stCxn id="5" idx="3"/>
            <a:endCxn id="7" idx="1"/>
          </p:cNvCxnSpPr>
          <p:nvPr/>
        </p:nvCxnSpPr>
        <p:spPr>
          <a:xfrm flipV="1">
            <a:off x="3578225" y="3547745"/>
            <a:ext cx="1502410" cy="1651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>
            <a:stCxn id="7" idx="3"/>
            <a:endCxn id="27" idx="1"/>
          </p:cNvCxnSpPr>
          <p:nvPr/>
        </p:nvCxnSpPr>
        <p:spPr>
          <a:xfrm>
            <a:off x="6880860" y="3547745"/>
            <a:ext cx="1789430" cy="31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/>
        </p:nvCxnSpPr>
        <p:spPr>
          <a:xfrm flipH="1" flipV="1">
            <a:off x="2677160" y="1173480"/>
            <a:ext cx="6985" cy="1647825"/>
          </a:xfrm>
          <a:prstGeom prst="straightConnector1">
            <a:avLst/>
          </a:prstGeom>
          <a:ln>
            <a:headEnd type="arrow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object 3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1778000" y="2844165"/>
            <a:ext cx="1800000" cy="1440000"/>
          </a:xfrm>
          <a:prstGeom prst="rect">
            <a:avLst/>
          </a:prstGeom>
        </p:spPr>
      </p:pic>
      <p:sp>
        <p:nvSpPr>
          <p:cNvPr id="4" name="object 2"/>
          <p:cNvSpPr txBox="1"/>
          <p:nvPr/>
        </p:nvSpPr>
        <p:spPr>
          <a:xfrm>
            <a:off x="1438910" y="2272665"/>
            <a:ext cx="1224280" cy="443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sz="1400" dirty="0">
                <a:latin typeface="宋体" panose="02010600030101010101" pitchFamily="2" charset="-122"/>
                <a:cs typeface="宋体" panose="02010600030101010101" pitchFamily="2" charset="-122"/>
              </a:rPr>
              <a:t>⑥记录惯性比，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调至“H0D.02”</a:t>
            </a:r>
            <a:endParaRPr sz="140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object 4"/>
          <p:cNvSpPr txBox="1"/>
          <p:nvPr/>
        </p:nvSpPr>
        <p:spPr>
          <a:xfrm>
            <a:off x="3573145" y="2236470"/>
            <a:ext cx="1476375" cy="1089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sz="1400" dirty="0">
                <a:latin typeface="宋体" panose="02010600030101010101" pitchFamily="2" charset="-122"/>
                <a:cs typeface="宋体" panose="02010600030101010101" pitchFamily="2" charset="-122"/>
              </a:rPr>
              <a:t>⑦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长按“▲或▼”键，</a:t>
            </a:r>
            <a:r>
              <a:rPr lang="zh-CN" sz="1400" dirty="0">
                <a:latin typeface="宋体" panose="02010600030101010101" pitchFamily="2" charset="-122"/>
                <a:cs typeface="宋体" panose="02010600030101010101" pitchFamily="2" charset="-122"/>
              </a:rPr>
              <a:t>电机开始转动，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等待参数趋于稳定，记录参数。</a:t>
            </a:r>
            <a:r>
              <a:rPr lang="zh-CN" sz="1400" dirty="0">
                <a:latin typeface="宋体" panose="02010600030101010101" pitchFamily="2" charset="-122"/>
                <a:cs typeface="宋体" panose="02010600030101010101" pitchFamily="2" charset="-122"/>
              </a:rPr>
              <a:t>例如，当前参数</a:t>
            </a:r>
            <a:r>
              <a:rPr lang="en-US" altLang="zh-CN" sz="1400" dirty="0">
                <a:latin typeface="宋体" panose="02010600030101010101" pitchFamily="2" charset="-122"/>
                <a:cs typeface="宋体" panose="02010600030101010101" pitchFamily="2" charset="-122"/>
              </a:rPr>
              <a:t>“0.28”</a:t>
            </a:r>
            <a:endParaRPr lang="en-US" altLang="zh-CN" sz="140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7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80635" y="2827655"/>
            <a:ext cx="1800000" cy="1440000"/>
          </a:xfrm>
          <a:prstGeom prst="rect">
            <a:avLst/>
          </a:prstGeom>
        </p:spPr>
      </p:pic>
      <p:sp>
        <p:nvSpPr>
          <p:cNvPr id="9" name="object 6"/>
          <p:cNvSpPr txBox="1"/>
          <p:nvPr/>
        </p:nvSpPr>
        <p:spPr>
          <a:xfrm>
            <a:off x="7051675" y="2078355"/>
            <a:ext cx="1447165" cy="1405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8000"/>
              </a:lnSpc>
              <a:spcBef>
                <a:spcPts val="100"/>
              </a:spcBef>
            </a:pPr>
            <a:r>
              <a:rPr lang="zh-CN" sz="1400" dirty="0">
                <a:latin typeface="宋体" panose="02010600030101010101" pitchFamily="2" charset="-122"/>
                <a:cs typeface="宋体" panose="02010600030101010101" pitchFamily="2" charset="-122"/>
              </a:rPr>
              <a:t>⑧写入惯性比参数，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调至“H08.15”，将刚才记录的参数</a:t>
            </a:r>
            <a:r>
              <a:rPr lang="zh-CN" sz="1400" dirty="0">
                <a:latin typeface="宋体" panose="02010600030101010101" pitchFamily="2" charset="-122"/>
                <a:cs typeface="宋体" panose="02010600030101010101" pitchFamily="2" charset="-122"/>
              </a:rPr>
              <a:t>（例如</a:t>
            </a:r>
            <a:r>
              <a:rPr lang="en-US" altLang="zh-CN" sz="1400" dirty="0">
                <a:latin typeface="宋体" panose="02010600030101010101" pitchFamily="2" charset="-122"/>
                <a:cs typeface="宋体" panose="02010600030101010101" pitchFamily="2" charset="-122"/>
              </a:rPr>
              <a:t>“0.28”</a:t>
            </a:r>
            <a:r>
              <a:rPr lang="zh-CN" altLang="en-US" sz="1400" dirty="0">
                <a:latin typeface="宋体" panose="02010600030101010101" pitchFamily="2" charset="-122"/>
                <a:cs typeface="宋体" panose="02010600030101010101" pitchFamily="2" charset="-122"/>
              </a:rPr>
              <a:t>，正常调试请按照实际情况</a:t>
            </a:r>
            <a:r>
              <a:rPr lang="zh-CN" sz="1400" dirty="0">
                <a:latin typeface="宋体" panose="02010600030101010101" pitchFamily="2" charset="-122"/>
                <a:cs typeface="宋体" panose="02010600030101010101" pitchFamily="2" charset="-122"/>
              </a:rPr>
              <a:t>）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填入保存。</a:t>
            </a:r>
            <a:endParaRPr sz="140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70290" y="2830703"/>
            <a:ext cx="1800000" cy="144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10310" y="442595"/>
            <a:ext cx="25488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b="1" dirty="0">
                <a:latin typeface="黑体" panose="02010609060101010101" charset="-122"/>
                <a:cs typeface="黑体" panose="02010609060101010101" charset="-122"/>
                <a:sym typeface="+mn-ea"/>
              </a:rPr>
              <a:t>五</a:t>
            </a:r>
            <a:r>
              <a:rPr b="1" dirty="0">
                <a:latin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zh-CN" b="1" dirty="0">
                <a:latin typeface="黑体" panose="02010609060101010101" charset="-122"/>
                <a:cs typeface="黑体" panose="02010609060101010101" charset="-122"/>
                <a:sym typeface="+mn-ea"/>
              </a:rPr>
              <a:t>常见故障处理</a:t>
            </a:r>
            <a:endParaRPr b="1">
              <a:latin typeface="黑体" panose="02010609060101010101" charset="-122"/>
              <a:cs typeface="黑体" panose="02010609060101010101" charset="-122"/>
            </a:endParaRPr>
          </a:p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550670" y="1087755"/>
            <a:ext cx="24942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</a:rPr>
              <a:t>下面给出常见故障和处理方法</a:t>
            </a: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64790" y="1875790"/>
            <a:ext cx="6499860" cy="32689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10310" y="442595"/>
            <a:ext cx="25488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b="1" dirty="0">
                <a:latin typeface="黑体" panose="02010609060101010101" charset="-122"/>
                <a:cs typeface="黑体" panose="02010609060101010101" charset="-122"/>
                <a:sym typeface="+mn-ea"/>
              </a:rPr>
              <a:t>五</a:t>
            </a:r>
            <a:r>
              <a:rPr b="1" dirty="0">
                <a:latin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zh-CN" b="1" dirty="0">
                <a:latin typeface="黑体" panose="02010609060101010101" charset="-122"/>
                <a:cs typeface="黑体" panose="02010609060101010101" charset="-122"/>
                <a:sym typeface="+mn-ea"/>
              </a:rPr>
              <a:t>常见故障处理</a:t>
            </a:r>
            <a:endParaRPr b="1">
              <a:latin typeface="黑体" panose="02010609060101010101" charset="-122"/>
              <a:cs typeface="黑体" panose="02010609060101010101" charset="-122"/>
            </a:endParaRPr>
          </a:p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550670" y="1087755"/>
            <a:ext cx="19608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</a:rPr>
              <a:t>原点和正负极限无信号</a:t>
            </a: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图片 4" descr="08ab8176849fbcf3a4e8bd7f81c660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8365" y="1475105"/>
            <a:ext cx="9152255" cy="49110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10310" y="442595"/>
            <a:ext cx="25488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b="1" dirty="0">
                <a:latin typeface="黑体" panose="02010609060101010101" charset="-122"/>
                <a:cs typeface="黑体" panose="02010609060101010101" charset="-122"/>
                <a:sym typeface="+mn-ea"/>
              </a:rPr>
              <a:t>五</a:t>
            </a:r>
            <a:r>
              <a:rPr b="1" dirty="0">
                <a:latin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zh-CN" b="1" dirty="0">
                <a:latin typeface="黑体" panose="02010609060101010101" charset="-122"/>
                <a:cs typeface="黑体" panose="02010609060101010101" charset="-122"/>
                <a:sym typeface="+mn-ea"/>
              </a:rPr>
              <a:t>常见故障处理</a:t>
            </a:r>
            <a:endParaRPr b="1">
              <a:latin typeface="黑体" panose="02010609060101010101" charset="-122"/>
              <a:cs typeface="黑体" panose="02010609060101010101" charset="-122"/>
            </a:endParaRPr>
          </a:p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550670" y="1087755"/>
            <a:ext cx="19608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</a:rPr>
              <a:t>原点和正负极限无信号</a:t>
            </a: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" name="图片 3" descr="C:/Users/Administrator/Desktop/6bd5cb5a-49d8-4149-a9c7-35ed845c1da0.jpg6bd5cb5a-49d8-4149-a9c7-35ed845c1da0"/>
          <p:cNvPicPr>
            <a:picLocks noChangeAspect="1"/>
          </p:cNvPicPr>
          <p:nvPr/>
        </p:nvPicPr>
        <p:blipFill>
          <a:blip r:embed="rId1"/>
          <a:srcRect t="9" b="9"/>
          <a:stretch>
            <a:fillRect/>
          </a:stretch>
        </p:blipFill>
        <p:spPr>
          <a:xfrm>
            <a:off x="1210310" y="1598930"/>
            <a:ext cx="3406775" cy="4542155"/>
          </a:xfrm>
          <a:prstGeom prst="rect">
            <a:avLst/>
          </a:prstGeom>
        </p:spPr>
      </p:pic>
      <p:pic>
        <p:nvPicPr>
          <p:cNvPr id="6" name="图片 5" descr="C:/Users/Administrator/Desktop/f9cf8fcd-0bd7-4769-b972-93e2116a15a1.jpgf9cf8fcd-0bd7-4769-b972-93e2116a15a1"/>
          <p:cNvPicPr>
            <a:picLocks noChangeAspect="1"/>
          </p:cNvPicPr>
          <p:nvPr/>
        </p:nvPicPr>
        <p:blipFill>
          <a:blip r:embed="rId2"/>
          <a:srcRect l="21" r="21"/>
          <a:stretch>
            <a:fillRect/>
          </a:stretch>
        </p:blipFill>
        <p:spPr>
          <a:xfrm>
            <a:off x="4834255" y="1598930"/>
            <a:ext cx="3406140" cy="454279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484235" y="1591945"/>
            <a:ext cx="36061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原点、正负极限均无信号时，优先检查中转盒跳针安装方式。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10310" y="442595"/>
            <a:ext cx="25488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b="1" dirty="0">
                <a:latin typeface="黑体" panose="02010609060101010101" charset="-122"/>
                <a:cs typeface="黑体" panose="02010609060101010101" charset="-122"/>
                <a:sym typeface="+mn-ea"/>
              </a:rPr>
              <a:t>五</a:t>
            </a:r>
            <a:r>
              <a:rPr b="1" dirty="0">
                <a:latin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zh-CN" b="1" dirty="0">
                <a:latin typeface="黑体" panose="02010609060101010101" charset="-122"/>
                <a:cs typeface="黑体" panose="02010609060101010101" charset="-122"/>
                <a:sym typeface="+mn-ea"/>
              </a:rPr>
              <a:t>常见故障处理</a:t>
            </a:r>
            <a:endParaRPr b="1">
              <a:latin typeface="黑体" panose="02010609060101010101" charset="-122"/>
              <a:cs typeface="黑体" panose="02010609060101010101" charset="-122"/>
            </a:endParaRPr>
          </a:p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550670" y="1087755"/>
            <a:ext cx="19608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</a:rPr>
              <a:t>原点和正负极限无信号</a:t>
            </a: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" name="图片 3" descr="bb71b82fa7c5d2b7767bb70252ef989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0670" y="1394460"/>
            <a:ext cx="7795260" cy="391922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467215" y="1662430"/>
            <a:ext cx="22358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注意</a:t>
            </a:r>
            <a:r>
              <a:rPr lang="en-US" altLang="zh-CN"/>
              <a:t>13</a:t>
            </a:r>
            <a:r>
              <a:rPr lang="zh-CN" altLang="en-US"/>
              <a:t>号端子接</a:t>
            </a:r>
            <a:r>
              <a:rPr lang="en-US" altLang="zh-CN"/>
              <a:t>0V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14375" y="1098296"/>
            <a:ext cx="4572000" cy="46736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050" spc="-10" dirty="0">
                <a:latin typeface="宋体" panose="02010600030101010101" pitchFamily="2" charset="-122"/>
                <a:cs typeface="宋体" panose="02010600030101010101" pitchFamily="2" charset="-122"/>
              </a:rPr>
              <a:t>实</a:t>
            </a:r>
            <a:r>
              <a:rPr sz="1050" spc="5" dirty="0">
                <a:latin typeface="宋体" panose="02010600030101010101" pitchFamily="2" charset="-122"/>
                <a:cs typeface="宋体" panose="02010600030101010101" pitchFamily="2" charset="-122"/>
              </a:rPr>
              <a:t>现</a:t>
            </a:r>
            <a:r>
              <a:rPr sz="1050" spc="-10" dirty="0">
                <a:latin typeface="宋体" panose="02010600030101010101" pitchFamily="2" charset="-122"/>
                <a:cs typeface="宋体" panose="02010600030101010101" pitchFamily="2" charset="-122"/>
              </a:rPr>
              <a:t>此</a:t>
            </a:r>
            <a:r>
              <a:rPr sz="1050" spc="5" dirty="0">
                <a:latin typeface="宋体" panose="02010600030101010101" pitchFamily="2" charset="-122"/>
                <a:cs typeface="宋体" panose="02010600030101010101" pitchFamily="2" charset="-122"/>
              </a:rPr>
              <a:t>功</a:t>
            </a:r>
            <a:r>
              <a:rPr sz="1050" spc="-10" dirty="0">
                <a:latin typeface="宋体" panose="02010600030101010101" pitchFamily="2" charset="-122"/>
                <a:cs typeface="宋体" panose="02010600030101010101" pitchFamily="2" charset="-122"/>
              </a:rPr>
              <a:t>能</a:t>
            </a:r>
            <a:r>
              <a:rPr sz="1050" spc="5" dirty="0">
                <a:latin typeface="宋体" panose="02010600030101010101" pitchFamily="2" charset="-122"/>
                <a:cs typeface="宋体" panose="02010600030101010101" pitchFamily="2" charset="-122"/>
              </a:rPr>
              <a:t>需</a:t>
            </a:r>
            <a:r>
              <a:rPr sz="1050" spc="-10" dirty="0">
                <a:latin typeface="宋体" panose="02010600030101010101" pitchFamily="2" charset="-122"/>
                <a:cs typeface="宋体" panose="02010600030101010101" pitchFamily="2" charset="-122"/>
              </a:rPr>
              <a:t>要</a:t>
            </a:r>
            <a:r>
              <a:rPr sz="1050" spc="5" dirty="0">
                <a:latin typeface="宋体" panose="02010600030101010101" pitchFamily="2" charset="-122"/>
                <a:cs typeface="宋体" panose="02010600030101010101" pitchFamily="2" charset="-122"/>
              </a:rPr>
              <a:t>用</a:t>
            </a:r>
            <a:r>
              <a:rPr sz="1050" spc="-10" dirty="0">
                <a:latin typeface="宋体" panose="02010600030101010101" pitchFamily="2" charset="-122"/>
                <a:cs typeface="宋体" panose="02010600030101010101" pitchFamily="2" charset="-122"/>
              </a:rPr>
              <a:t>到</a:t>
            </a:r>
            <a:r>
              <a:rPr sz="1050" spc="5" dirty="0">
                <a:latin typeface="宋体" panose="02010600030101010101" pitchFamily="2" charset="-122"/>
                <a:cs typeface="宋体" panose="02010600030101010101" pitchFamily="2" charset="-122"/>
              </a:rPr>
              <a:t>的</a:t>
            </a:r>
            <a:r>
              <a:rPr sz="1050" spc="-10" dirty="0">
                <a:latin typeface="宋体" panose="02010600030101010101" pitchFamily="2" charset="-122"/>
                <a:cs typeface="宋体" panose="02010600030101010101" pitchFamily="2" charset="-122"/>
              </a:rPr>
              <a:t>硬</a:t>
            </a:r>
            <a:r>
              <a:rPr sz="1050" spc="5" dirty="0">
                <a:latin typeface="宋体" panose="02010600030101010101" pitchFamily="2" charset="-122"/>
                <a:cs typeface="宋体" panose="02010600030101010101" pitchFamily="2" charset="-122"/>
              </a:rPr>
              <a:t>件</a:t>
            </a:r>
            <a:r>
              <a:rPr sz="1050" spc="-10" dirty="0">
                <a:latin typeface="宋体" panose="02010600030101010101" pitchFamily="2" charset="-122"/>
                <a:cs typeface="宋体" panose="02010600030101010101" pitchFamily="2" charset="-122"/>
              </a:rPr>
              <a:t>有</a:t>
            </a:r>
            <a:r>
              <a:rPr sz="1050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endParaRPr sz="105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310"/>
              </a:spcBef>
            </a:pPr>
            <a:r>
              <a:rPr sz="1400" b="1" spc="-5" dirty="0">
                <a:latin typeface="Calibri" panose="020F0502020204030204"/>
                <a:cs typeface="Calibri" panose="020F0502020204030204"/>
              </a:rPr>
              <a:t>1.</a:t>
            </a:r>
            <a:r>
              <a:rPr sz="1400" b="1" spc="55" dirty="0">
                <a:latin typeface="Calibri" panose="020F0502020204030204"/>
                <a:cs typeface="Calibri" panose="020F0502020204030204"/>
              </a:rPr>
              <a:t> 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汇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川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伺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服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电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机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和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配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套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线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缆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编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码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器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和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动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力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线</a:t>
            </a: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）</a:t>
            </a:r>
            <a:endParaRPr sz="14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77620" y="453390"/>
            <a:ext cx="18980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algn="ctr">
              <a:buNone/>
            </a:pPr>
            <a:r>
              <a:rPr b="1" dirty="0">
                <a:latin typeface="黑体" panose="02010609060101010101" charset="-122"/>
                <a:cs typeface="黑体" panose="02010609060101010101" charset="-122"/>
                <a:sym typeface="+mn-ea"/>
              </a:rPr>
              <a:t>一、硬件准</a:t>
            </a:r>
            <a:r>
              <a:rPr b="1" spc="5" dirty="0">
                <a:latin typeface="黑体" panose="02010609060101010101" charset="-122"/>
                <a:cs typeface="黑体" panose="02010609060101010101" charset="-122"/>
                <a:sym typeface="+mn-ea"/>
              </a:rPr>
              <a:t>备</a:t>
            </a:r>
            <a:endParaRPr b="1">
              <a:latin typeface="黑体" panose="02010609060101010101" charset="-122"/>
              <a:cs typeface="黑体" panose="02010609060101010101" charset="-122"/>
            </a:endParaRPr>
          </a:p>
          <a:p>
            <a:pPr indent="0" algn="ctr">
              <a:buNone/>
            </a:pPr>
            <a:endParaRPr lang="zh-CN" altLang="en-US"/>
          </a:p>
        </p:txBody>
      </p:sp>
      <p:pic>
        <p:nvPicPr>
          <p:cNvPr id="4" name="object 4"/>
          <p:cNvPicPr/>
          <p:nvPr>
            <p:custDataLst>
              <p:tags r:id="rId1"/>
            </p:custDataLst>
          </p:nvPr>
        </p:nvPicPr>
        <p:blipFill>
          <a:blip r:embed="rId2" cstate="print"/>
          <a:stretch>
            <a:fillRect/>
          </a:stretch>
        </p:blipFill>
        <p:spPr>
          <a:xfrm>
            <a:off x="544830" y="2013585"/>
            <a:ext cx="4679950" cy="268605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113780" y="1338580"/>
            <a:ext cx="2491740" cy="227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-10" dirty="0">
                <a:latin typeface="Calibri" panose="020F0502020204030204"/>
                <a:cs typeface="Calibri" panose="020F0502020204030204"/>
              </a:rPr>
              <a:t>2</a:t>
            </a:r>
            <a:r>
              <a:rPr sz="1400" b="1" spc="-5" dirty="0">
                <a:latin typeface="Calibri" panose="020F0502020204030204"/>
                <a:cs typeface="Calibri" panose="020F0502020204030204"/>
              </a:rPr>
              <a:t>.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与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电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机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配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套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的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伺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服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驱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动</a:t>
            </a: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器</a:t>
            </a:r>
            <a:endParaRPr sz="14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5132705" y="2657475"/>
            <a:ext cx="4699635" cy="25165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10310" y="442595"/>
            <a:ext cx="25488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b="1" dirty="0">
                <a:latin typeface="黑体" panose="02010609060101010101" charset="-122"/>
                <a:cs typeface="黑体" panose="02010609060101010101" charset="-122"/>
                <a:sym typeface="+mn-ea"/>
              </a:rPr>
              <a:t>五</a:t>
            </a:r>
            <a:r>
              <a:rPr b="1" dirty="0">
                <a:latin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zh-CN" b="1" dirty="0">
                <a:latin typeface="黑体" panose="02010609060101010101" charset="-122"/>
                <a:cs typeface="黑体" panose="02010609060101010101" charset="-122"/>
                <a:sym typeface="+mn-ea"/>
              </a:rPr>
              <a:t>常见故障处理</a:t>
            </a:r>
            <a:endParaRPr b="1">
              <a:latin typeface="黑体" panose="02010609060101010101" charset="-122"/>
              <a:cs typeface="黑体" panose="02010609060101010101" charset="-122"/>
            </a:endParaRPr>
          </a:p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550670" y="1087755"/>
            <a:ext cx="8051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latin typeface="宋体" panose="02010600030101010101" pitchFamily="2" charset="-122"/>
                <a:ea typeface="宋体" panose="02010600030101010101" pitchFamily="2" charset="-122"/>
              </a:rPr>
              <a:t>STO</a:t>
            </a: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</a:rPr>
              <a:t>报警</a:t>
            </a: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图片 4" descr="057ab318-4bb3-42d4-a64a-5727d56631a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0310" y="1473835"/>
            <a:ext cx="3589020" cy="459422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201285" y="1490980"/>
            <a:ext cx="65690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如图为</a:t>
            </a:r>
            <a:r>
              <a:rPr lang="en-US" altLang="zh-CN"/>
              <a:t>STO</a:t>
            </a:r>
            <a:r>
              <a:rPr lang="zh-CN" altLang="en-US"/>
              <a:t>回路报警，优先查看安全回路是否为</a:t>
            </a:r>
            <a:r>
              <a:rPr lang="en-US" altLang="zh-CN"/>
              <a:t>STO</a:t>
            </a:r>
            <a:r>
              <a:rPr lang="zh-CN" altLang="en-US"/>
              <a:t>线路供电，若安全回路正常供电查看</a:t>
            </a:r>
            <a:r>
              <a:rPr lang="en-US" altLang="zh-CN"/>
              <a:t>STO</a:t>
            </a:r>
            <a:r>
              <a:rPr lang="zh-CN" altLang="en-US"/>
              <a:t>接线是否正确。</a:t>
            </a:r>
            <a:endParaRPr lang="zh-CN" altLang="en-US"/>
          </a:p>
        </p:txBody>
      </p:sp>
      <p:pic>
        <p:nvPicPr>
          <p:cNvPr id="9" name="图片 8" descr="企业微信截图_172691679795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285" y="2236470"/>
            <a:ext cx="4563745" cy="344868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817360" y="5822950"/>
            <a:ext cx="9391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/>
              <a:t>STO</a:t>
            </a:r>
            <a:r>
              <a:rPr lang="zh-CN" altLang="en-US" sz="1000"/>
              <a:t>接线图</a:t>
            </a:r>
            <a:endParaRPr lang="zh-CN" altLang="en-US" sz="1000"/>
          </a:p>
        </p:txBody>
      </p:sp>
    </p:spTree>
    <p:custDataLst>
      <p:tags r:id="rId3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68133" y="432435"/>
            <a:ext cx="224980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spc="5" dirty="0">
                <a:latin typeface="黑体" panose="02010609060101010101" charset="-122"/>
                <a:cs typeface="黑体" panose="02010609060101010101" charset="-122"/>
                <a:sym typeface="+mn-ea"/>
              </a:rPr>
              <a:t>附</a:t>
            </a:r>
            <a:r>
              <a:rPr spc="-5" dirty="0">
                <a:latin typeface="黑体" panose="02010609060101010101" charset="-122"/>
                <a:cs typeface="黑体" panose="02010609060101010101" charset="-122"/>
                <a:sym typeface="+mn-ea"/>
              </a:rPr>
              <a:t>录</a:t>
            </a:r>
            <a:r>
              <a:rPr spc="-440" dirty="0">
                <a:latin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b="1" spc="-5" dirty="0">
                <a:latin typeface="Arial" panose="020B0604020202020204"/>
                <a:cs typeface="Arial" panose="020B0604020202020204"/>
                <a:sym typeface="+mn-ea"/>
              </a:rPr>
              <a:t>1</a:t>
            </a:r>
            <a:r>
              <a:rPr b="1" spc="-90" dirty="0">
                <a:latin typeface="Arial" panose="020B0604020202020204"/>
                <a:cs typeface="Arial" panose="020B0604020202020204"/>
                <a:sym typeface="+mn-ea"/>
              </a:rPr>
              <a:t> </a:t>
            </a:r>
            <a:r>
              <a:rPr spc="5" dirty="0">
                <a:latin typeface="黑体" panose="02010609060101010101" charset="-122"/>
                <a:cs typeface="黑体" panose="02010609060101010101" charset="-122"/>
                <a:sym typeface="+mn-ea"/>
              </a:rPr>
              <a:t>电机配</a:t>
            </a:r>
            <a:r>
              <a:rPr spc="-5" dirty="0">
                <a:latin typeface="黑体" panose="02010609060101010101" charset="-122"/>
                <a:cs typeface="黑体" panose="02010609060101010101" charset="-122"/>
                <a:sym typeface="+mn-ea"/>
              </a:rPr>
              <a:t>套</a:t>
            </a:r>
            <a:r>
              <a:rPr spc="5" dirty="0">
                <a:latin typeface="黑体" panose="02010609060101010101" charset="-122"/>
                <a:cs typeface="黑体" panose="02010609060101010101" charset="-122"/>
                <a:sym typeface="+mn-ea"/>
              </a:rPr>
              <a:t>选</a:t>
            </a:r>
            <a:r>
              <a:rPr spc="-5" dirty="0">
                <a:latin typeface="黑体" panose="02010609060101010101" charset="-122"/>
                <a:cs typeface="黑体" panose="02010609060101010101" charset="-122"/>
                <a:sym typeface="+mn-ea"/>
              </a:rPr>
              <a:t>型</a:t>
            </a:r>
            <a:endParaRPr>
              <a:latin typeface="黑体" panose="02010609060101010101" charset="-122"/>
              <a:cs typeface="黑体" panose="02010609060101010101" charset="-122"/>
            </a:endParaRPr>
          </a:p>
          <a:p>
            <a:pPr algn="ctr"/>
            <a:endParaRPr lang="zh-CN" altLang="en-US"/>
          </a:p>
        </p:txBody>
      </p:sp>
      <p:sp>
        <p:nvSpPr>
          <p:cNvPr id="5" name="object 3"/>
          <p:cNvSpPr txBox="1"/>
          <p:nvPr/>
        </p:nvSpPr>
        <p:spPr>
          <a:xfrm>
            <a:off x="1568450" y="1306195"/>
            <a:ext cx="1758950" cy="227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0" dirty="0">
                <a:latin typeface="Calibri" panose="020F0502020204030204"/>
                <a:cs typeface="Calibri" panose="020F0502020204030204"/>
              </a:rPr>
              <a:t>1</a:t>
            </a:r>
            <a:r>
              <a:rPr sz="1400" spc="-5" dirty="0">
                <a:latin typeface="Calibri" panose="020F0502020204030204"/>
                <a:cs typeface="Calibri" panose="020F0502020204030204"/>
              </a:rPr>
              <a:t>.</a:t>
            </a:r>
            <a:r>
              <a:rPr sz="1400" spc="-10" dirty="0">
                <a:latin typeface="宋体" panose="02010600030101010101" pitchFamily="2" charset="-122"/>
                <a:cs typeface="宋体" panose="02010600030101010101" pitchFamily="2" charset="-122"/>
              </a:rPr>
              <a:t>常</a:t>
            </a:r>
            <a:r>
              <a:rPr sz="1400" spc="5" dirty="0">
                <a:latin typeface="宋体" panose="02010600030101010101" pitchFamily="2" charset="-122"/>
                <a:cs typeface="宋体" panose="02010600030101010101" pitchFamily="2" charset="-122"/>
              </a:rPr>
              <a:t>用</a:t>
            </a:r>
            <a:r>
              <a:rPr sz="1400" spc="-10" dirty="0">
                <a:latin typeface="宋体" panose="02010600030101010101" pitchFamily="2" charset="-122"/>
                <a:cs typeface="宋体" panose="02010600030101010101" pitchFamily="2" charset="-122"/>
              </a:rPr>
              <a:t>驱</a:t>
            </a:r>
            <a:r>
              <a:rPr sz="1400" spc="5" dirty="0">
                <a:latin typeface="宋体" panose="02010600030101010101" pitchFamily="2" charset="-122"/>
                <a:cs typeface="宋体" panose="02010600030101010101" pitchFamily="2" charset="-122"/>
              </a:rPr>
              <a:t>动</a:t>
            </a:r>
            <a:r>
              <a:rPr sz="1400" spc="-10" dirty="0">
                <a:latin typeface="宋体" panose="02010600030101010101" pitchFamily="2" charset="-122"/>
                <a:cs typeface="宋体" panose="02010600030101010101" pitchFamily="2" charset="-122"/>
              </a:rPr>
              <a:t>器</a:t>
            </a:r>
            <a:r>
              <a:rPr sz="1400" spc="5" dirty="0">
                <a:latin typeface="宋体" panose="02010600030101010101" pitchFamily="2" charset="-122"/>
                <a:cs typeface="宋体" panose="02010600030101010101" pitchFamily="2" charset="-122"/>
              </a:rPr>
              <a:t>选</a:t>
            </a:r>
            <a:r>
              <a:rPr sz="1400" spc="-5" dirty="0">
                <a:latin typeface="宋体" panose="02010600030101010101" pitchFamily="2" charset="-122"/>
                <a:cs typeface="宋体" panose="02010600030101010101" pitchFamily="2" charset="-122"/>
              </a:rPr>
              <a:t>型</a:t>
            </a:r>
            <a:endParaRPr sz="1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graphicFrame>
        <p:nvGraphicFramePr>
          <p:cNvPr id="6" name="object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568450" y="1762125"/>
          <a:ext cx="8608695" cy="27508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49020"/>
                <a:gridCol w="1456690"/>
                <a:gridCol w="1525905"/>
                <a:gridCol w="1525905"/>
                <a:gridCol w="1525270"/>
                <a:gridCol w="1525905"/>
              </a:tblGrid>
              <a:tr h="1003300">
                <a:tc>
                  <a:txBody>
                    <a:bodyPr/>
                    <a:lstStyle/>
                    <a:p>
                      <a:pPr marL="67945" marR="111125" algn="l">
                        <a:lnSpc>
                          <a:spcPct val="120000"/>
                        </a:lnSpc>
                        <a:spcBef>
                          <a:spcPts val="345"/>
                        </a:spcBef>
                      </a:pPr>
                      <a:r>
                        <a:rPr sz="10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电</a:t>
                      </a:r>
                      <a:r>
                        <a:rPr sz="10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机</a:t>
                      </a:r>
                      <a:r>
                        <a:rPr sz="10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功</a:t>
                      </a:r>
                      <a:r>
                        <a:rPr sz="10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率</a:t>
                      </a:r>
                      <a:endParaRPr sz="10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438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45"/>
                        </a:spcBef>
                      </a:pPr>
                      <a:endParaRPr sz="1000" spc="5" dirty="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algn="l">
                        <a:lnSpc>
                          <a:spcPct val="10000"/>
                        </a:lnSpc>
                        <a:spcBef>
                          <a:spcPts val="45"/>
                        </a:spcBef>
                      </a:pPr>
                      <a:r>
                        <a:rPr sz="10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电</a:t>
                      </a:r>
                      <a:r>
                        <a:rPr sz="10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机</a:t>
                      </a:r>
                      <a:r>
                        <a:rPr sz="10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型</a:t>
                      </a:r>
                      <a:r>
                        <a:rPr sz="10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号</a:t>
                      </a:r>
                      <a:endParaRPr sz="10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30000"/>
                        </a:lnSpc>
                        <a:spcBef>
                          <a:spcPts val="345"/>
                        </a:spcBef>
                      </a:pPr>
                      <a:r>
                        <a:rPr sz="10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经</a:t>
                      </a:r>
                      <a:r>
                        <a:rPr sz="10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济</a:t>
                      </a:r>
                      <a:r>
                        <a:rPr sz="10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型驱</a:t>
                      </a:r>
                      <a:r>
                        <a:rPr sz="10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动器 </a:t>
                      </a:r>
                      <a:r>
                        <a:rPr sz="1000" spc="-49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型</a:t>
                      </a:r>
                      <a:r>
                        <a:rPr sz="10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（</a:t>
                      </a:r>
                      <a:r>
                        <a:rPr sz="10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EtherCAT</a:t>
                      </a:r>
                      <a:r>
                        <a:rPr sz="10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）</a:t>
                      </a:r>
                      <a:endParaRPr sz="10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438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0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经</a:t>
                      </a:r>
                      <a:r>
                        <a:rPr sz="10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济</a:t>
                      </a:r>
                      <a:r>
                        <a:rPr sz="10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型驱</a:t>
                      </a:r>
                      <a:r>
                        <a:rPr sz="10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动器</a:t>
                      </a:r>
                      <a:endParaRPr sz="10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0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（</a:t>
                      </a:r>
                      <a:r>
                        <a:rPr sz="10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脉</a:t>
                      </a:r>
                      <a:r>
                        <a:rPr sz="10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冲型</a:t>
                      </a:r>
                      <a:r>
                        <a:rPr sz="10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）</a:t>
                      </a:r>
                      <a:endParaRPr sz="10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895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0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全</a:t>
                      </a:r>
                      <a:r>
                        <a:rPr sz="10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功</a:t>
                      </a:r>
                      <a:r>
                        <a:rPr sz="10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能驱</a:t>
                      </a:r>
                      <a:r>
                        <a:rPr sz="10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动器</a:t>
                      </a:r>
                      <a:endParaRPr sz="10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0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（EtherCAT)</a:t>
                      </a:r>
                      <a:endParaRPr sz="10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895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0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全</a:t>
                      </a:r>
                      <a:r>
                        <a:rPr sz="10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功</a:t>
                      </a:r>
                      <a:r>
                        <a:rPr sz="10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能驱</a:t>
                      </a:r>
                      <a:r>
                        <a:rPr sz="10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动器</a:t>
                      </a:r>
                      <a:endParaRPr sz="10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0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（</a:t>
                      </a:r>
                      <a:r>
                        <a:rPr sz="10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脉</a:t>
                      </a:r>
                      <a:r>
                        <a:rPr sz="10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冲型</a:t>
                      </a:r>
                      <a:r>
                        <a:rPr sz="10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）</a:t>
                      </a:r>
                      <a:endParaRPr sz="10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895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36880">
                <a:tc>
                  <a:txBody>
                    <a:bodyPr/>
                    <a:lstStyle/>
                    <a:p>
                      <a:pPr marR="61595" algn="l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100W</a:t>
                      </a:r>
                      <a:endParaRPr sz="12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196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 algn="l">
                        <a:lnSpc>
                          <a:spcPct val="100000"/>
                        </a:lnSpc>
                        <a:spcBef>
                          <a:spcPts val="230"/>
                        </a:spcBef>
                      </a:pPr>
                      <a:r>
                        <a:rPr sz="11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MS1H1-10B30CB</a:t>
                      </a:r>
                      <a:endParaRPr sz="1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920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l">
                        <a:lnSpc>
                          <a:spcPct val="100000"/>
                        </a:lnSpc>
                        <a:spcBef>
                          <a:spcPts val="230"/>
                        </a:spcBef>
                      </a:pPr>
                      <a:r>
                        <a:rPr sz="11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SV635NS1R6I</a:t>
                      </a:r>
                      <a:endParaRPr sz="1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920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9055" algn="l">
                        <a:lnSpc>
                          <a:spcPct val="100000"/>
                        </a:lnSpc>
                        <a:spcBef>
                          <a:spcPts val="230"/>
                        </a:spcBef>
                      </a:pPr>
                      <a:r>
                        <a:rPr sz="11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SV635PS1R6I</a:t>
                      </a:r>
                      <a:endParaRPr sz="1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920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9690" algn="l">
                        <a:lnSpc>
                          <a:spcPct val="100000"/>
                        </a:lnSpc>
                        <a:spcBef>
                          <a:spcPts val="230"/>
                        </a:spcBef>
                      </a:pPr>
                      <a:r>
                        <a:rPr sz="11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IS620NS1R1I</a:t>
                      </a:r>
                      <a:endParaRPr sz="1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920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230"/>
                        </a:spcBef>
                      </a:pPr>
                      <a:r>
                        <a:rPr sz="11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IS620PS1R1I</a:t>
                      </a:r>
                      <a:endParaRPr sz="1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920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36880">
                <a:tc>
                  <a:txBody>
                    <a:bodyPr/>
                    <a:lstStyle/>
                    <a:p>
                      <a:pPr marR="61595" algn="l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2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200W</a:t>
                      </a:r>
                      <a:endParaRPr sz="12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09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 algn="l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1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MS1H1-20B30CB</a:t>
                      </a:r>
                      <a:endParaRPr sz="1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l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1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SV635NS1R6I</a:t>
                      </a:r>
                      <a:endParaRPr sz="1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9055" algn="l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1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SV635PS1R6I</a:t>
                      </a:r>
                      <a:endParaRPr sz="1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9690" algn="l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1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IS620NS1R6I</a:t>
                      </a:r>
                      <a:endParaRPr sz="1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1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IS620PS1R6I</a:t>
                      </a:r>
                      <a:endParaRPr sz="1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36880">
                <a:tc>
                  <a:txBody>
                    <a:bodyPr/>
                    <a:lstStyle/>
                    <a:p>
                      <a:pPr marR="61595" algn="l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2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400W</a:t>
                      </a:r>
                      <a:endParaRPr sz="12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 algn="l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1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MS1H1-40B30CB</a:t>
                      </a:r>
                      <a:endParaRPr sz="1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l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1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SV635NS2R8I</a:t>
                      </a:r>
                      <a:endParaRPr sz="1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9055" algn="l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1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SV635PS2R8I</a:t>
                      </a:r>
                      <a:endParaRPr sz="1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9690" algn="l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1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IS620NS2R8I</a:t>
                      </a:r>
                      <a:endParaRPr sz="1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1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IS620PS2R8I</a:t>
                      </a:r>
                      <a:endParaRPr sz="1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36880">
                <a:tc>
                  <a:txBody>
                    <a:bodyPr/>
                    <a:lstStyle/>
                    <a:p>
                      <a:pPr marR="61595" algn="l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2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750W</a:t>
                      </a:r>
                      <a:endParaRPr sz="12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 algn="l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1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MS1H1-75B30CB</a:t>
                      </a:r>
                      <a:endParaRPr sz="1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l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1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SV635NS5R5I</a:t>
                      </a:r>
                      <a:endParaRPr sz="1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9055" algn="l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1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SV635PS5R5I</a:t>
                      </a:r>
                      <a:endParaRPr sz="1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9690" algn="l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1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IS620NS5R5I</a:t>
                      </a:r>
                      <a:endParaRPr sz="1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1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IS620PS5R5I</a:t>
                      </a:r>
                      <a:endParaRPr sz="1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40498" y="452755"/>
            <a:ext cx="224980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spc="5" dirty="0">
                <a:latin typeface="黑体" panose="02010609060101010101" charset="-122"/>
                <a:cs typeface="黑体" panose="02010609060101010101" charset="-122"/>
                <a:sym typeface="+mn-ea"/>
              </a:rPr>
              <a:t>附</a:t>
            </a:r>
            <a:r>
              <a:rPr spc="-5" dirty="0">
                <a:latin typeface="黑体" panose="02010609060101010101" charset="-122"/>
                <a:cs typeface="黑体" panose="02010609060101010101" charset="-122"/>
                <a:sym typeface="+mn-ea"/>
              </a:rPr>
              <a:t>录</a:t>
            </a:r>
            <a:r>
              <a:rPr spc="-440" dirty="0">
                <a:latin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b="1" spc="-5" dirty="0">
                <a:latin typeface="Arial" panose="020B0604020202020204"/>
                <a:cs typeface="Arial" panose="020B0604020202020204"/>
                <a:sym typeface="+mn-ea"/>
              </a:rPr>
              <a:t>1</a:t>
            </a:r>
            <a:r>
              <a:rPr b="1" spc="-90" dirty="0">
                <a:latin typeface="Arial" panose="020B0604020202020204"/>
                <a:cs typeface="Arial" panose="020B0604020202020204"/>
                <a:sym typeface="+mn-ea"/>
              </a:rPr>
              <a:t> </a:t>
            </a:r>
            <a:r>
              <a:rPr spc="5" dirty="0">
                <a:latin typeface="黑体" panose="02010609060101010101" charset="-122"/>
                <a:cs typeface="黑体" panose="02010609060101010101" charset="-122"/>
                <a:sym typeface="+mn-ea"/>
              </a:rPr>
              <a:t>电机配</a:t>
            </a:r>
            <a:r>
              <a:rPr spc="-5" dirty="0">
                <a:latin typeface="黑体" panose="02010609060101010101" charset="-122"/>
                <a:cs typeface="黑体" panose="02010609060101010101" charset="-122"/>
                <a:sym typeface="+mn-ea"/>
              </a:rPr>
              <a:t>套</a:t>
            </a:r>
            <a:r>
              <a:rPr spc="5" dirty="0">
                <a:latin typeface="黑体" panose="02010609060101010101" charset="-122"/>
                <a:cs typeface="黑体" panose="02010609060101010101" charset="-122"/>
                <a:sym typeface="+mn-ea"/>
              </a:rPr>
              <a:t>选</a:t>
            </a:r>
            <a:r>
              <a:rPr spc="-5" dirty="0">
                <a:latin typeface="黑体" panose="02010609060101010101" charset="-122"/>
                <a:cs typeface="黑体" panose="02010609060101010101" charset="-122"/>
                <a:sym typeface="+mn-ea"/>
              </a:rPr>
              <a:t>型</a:t>
            </a:r>
            <a:endParaRPr>
              <a:latin typeface="黑体" panose="02010609060101010101" charset="-122"/>
              <a:cs typeface="黑体" panose="02010609060101010101" charset="-122"/>
            </a:endParaRPr>
          </a:p>
          <a:p>
            <a:pPr algn="ctr"/>
            <a:endParaRPr lang="zh-CN" altLang="en-US"/>
          </a:p>
        </p:txBody>
      </p:sp>
      <p:sp>
        <p:nvSpPr>
          <p:cNvPr id="5" name="object 5"/>
          <p:cNvSpPr txBox="1"/>
          <p:nvPr/>
        </p:nvSpPr>
        <p:spPr>
          <a:xfrm>
            <a:off x="1440815" y="1457960"/>
            <a:ext cx="1756410" cy="227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0" dirty="0">
                <a:latin typeface="Calibri" panose="020F0502020204030204"/>
                <a:cs typeface="Calibri" panose="020F0502020204030204"/>
              </a:rPr>
              <a:t>2</a:t>
            </a:r>
            <a:r>
              <a:rPr sz="1400" spc="-5" dirty="0">
                <a:latin typeface="Calibri" panose="020F0502020204030204"/>
                <a:cs typeface="Calibri" panose="020F0502020204030204"/>
              </a:rPr>
              <a:t>.</a:t>
            </a:r>
            <a:r>
              <a:rPr sz="1400" spc="-10" dirty="0">
                <a:latin typeface="宋体" panose="02010600030101010101" pitchFamily="2" charset="-122"/>
                <a:cs typeface="宋体" panose="02010600030101010101" pitchFamily="2" charset="-122"/>
              </a:rPr>
              <a:t>常</a:t>
            </a:r>
            <a:r>
              <a:rPr sz="1400" spc="5" dirty="0">
                <a:latin typeface="宋体" panose="02010600030101010101" pitchFamily="2" charset="-122"/>
                <a:cs typeface="宋体" panose="02010600030101010101" pitchFamily="2" charset="-122"/>
              </a:rPr>
              <a:t>用</a:t>
            </a:r>
            <a:r>
              <a:rPr sz="1400" spc="-10" dirty="0">
                <a:latin typeface="宋体" panose="02010600030101010101" pitchFamily="2" charset="-122"/>
                <a:cs typeface="宋体" panose="02010600030101010101" pitchFamily="2" charset="-122"/>
              </a:rPr>
              <a:t>线</a:t>
            </a:r>
            <a:r>
              <a:rPr sz="1400" spc="5" dirty="0">
                <a:latin typeface="宋体" panose="02010600030101010101" pitchFamily="2" charset="-122"/>
                <a:cs typeface="宋体" panose="02010600030101010101" pitchFamily="2" charset="-122"/>
              </a:rPr>
              <a:t>缆</a:t>
            </a:r>
            <a:r>
              <a:rPr sz="1400" spc="-10" dirty="0">
                <a:latin typeface="宋体" panose="02010600030101010101" pitchFamily="2" charset="-122"/>
                <a:cs typeface="宋体" panose="02010600030101010101" pitchFamily="2" charset="-122"/>
              </a:rPr>
              <a:t>型</a:t>
            </a:r>
            <a:r>
              <a:rPr sz="1400" spc="-5" dirty="0">
                <a:latin typeface="宋体" panose="02010600030101010101" pitchFamily="2" charset="-122"/>
                <a:cs typeface="宋体" panose="02010600030101010101" pitchFamily="2" charset="-122"/>
              </a:rPr>
              <a:t>号</a:t>
            </a:r>
            <a:endParaRPr sz="1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440815" y="2045335"/>
          <a:ext cx="9380220" cy="36512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5020"/>
                <a:gridCol w="712470"/>
                <a:gridCol w="1546860"/>
                <a:gridCol w="1572895"/>
                <a:gridCol w="1581150"/>
                <a:gridCol w="1546860"/>
                <a:gridCol w="1624965"/>
              </a:tblGrid>
              <a:tr h="13169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67945" marR="124460" algn="l">
                        <a:lnSpc>
                          <a:spcPct val="120000"/>
                        </a:lnSpc>
                      </a:pPr>
                      <a:r>
                        <a:rPr sz="10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驱</a:t>
                      </a:r>
                      <a:r>
                        <a:rPr sz="10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动器 </a:t>
                      </a:r>
                      <a:r>
                        <a:rPr sz="10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系</a:t>
                      </a:r>
                      <a:r>
                        <a:rPr sz="10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列号</a:t>
                      </a:r>
                      <a:endParaRPr sz="10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571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68580">
                        <a:lnSpc>
                          <a:spcPct val="140000"/>
                        </a:lnSpc>
                      </a:pPr>
                      <a:r>
                        <a:rPr sz="10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线</a:t>
                      </a:r>
                      <a:r>
                        <a:rPr sz="10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长</a:t>
                      </a:r>
                      <a:endParaRPr sz="10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67945" marR="162560">
                        <a:lnSpc>
                          <a:spcPct val="240000"/>
                        </a:lnSpc>
                      </a:pPr>
                      <a:r>
                        <a:rPr sz="10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动</a:t>
                      </a:r>
                      <a:r>
                        <a:rPr sz="10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力</a:t>
                      </a:r>
                      <a:r>
                        <a:rPr sz="10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线（</a:t>
                      </a:r>
                      <a:r>
                        <a:rPr sz="10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不</a:t>
                      </a:r>
                      <a:r>
                        <a:rPr sz="1000" spc="1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带</a:t>
                      </a:r>
                      <a:r>
                        <a:rPr sz="10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刹 </a:t>
                      </a:r>
                      <a:r>
                        <a:rPr sz="10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车</a:t>
                      </a:r>
                      <a:r>
                        <a:rPr sz="10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）</a:t>
                      </a:r>
                      <a:endParaRPr sz="10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571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sz="10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动</a:t>
                      </a:r>
                      <a:r>
                        <a:rPr sz="10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力</a:t>
                      </a:r>
                      <a:r>
                        <a:rPr sz="10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线（</a:t>
                      </a:r>
                      <a:r>
                        <a:rPr sz="10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带</a:t>
                      </a:r>
                      <a:r>
                        <a:rPr sz="10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刹</a:t>
                      </a:r>
                      <a:r>
                        <a:rPr sz="10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车）</a:t>
                      </a:r>
                      <a:endParaRPr sz="10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</a:pPr>
                      <a:r>
                        <a:rPr sz="10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增</a:t>
                      </a:r>
                      <a:r>
                        <a:rPr sz="10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量</a:t>
                      </a:r>
                      <a:r>
                        <a:rPr sz="10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式编</a:t>
                      </a:r>
                      <a:r>
                        <a:rPr sz="10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码器</a:t>
                      </a:r>
                      <a:endParaRPr sz="10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</a:pPr>
                      <a:r>
                        <a:rPr sz="10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绝</a:t>
                      </a:r>
                      <a:r>
                        <a:rPr sz="10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对</a:t>
                      </a:r>
                      <a:r>
                        <a:rPr sz="10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值编</a:t>
                      </a:r>
                      <a:r>
                        <a:rPr sz="10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码器</a:t>
                      </a:r>
                      <a:endParaRPr sz="10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</a:pPr>
                      <a:r>
                        <a:rPr sz="10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备</a:t>
                      </a:r>
                      <a:r>
                        <a:rPr sz="10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注</a:t>
                      </a:r>
                      <a:endParaRPr sz="10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2590">
                <a:tc row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sz="10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37160" algn="l">
                        <a:lnSpc>
                          <a:spcPct val="100000"/>
                        </a:lnSpc>
                        <a:spcBef>
                          <a:spcPts val="230"/>
                        </a:spcBef>
                      </a:pPr>
                      <a:r>
                        <a:rPr sz="11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3</a:t>
                      </a:r>
                      <a:r>
                        <a:rPr sz="1100" spc="-29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11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米</a:t>
                      </a:r>
                      <a:endParaRPr sz="1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9209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 algn="l">
                        <a:lnSpc>
                          <a:spcPct val="100000"/>
                        </a:lnSpc>
                        <a:spcBef>
                          <a:spcPts val="230"/>
                        </a:spcBef>
                      </a:pPr>
                      <a:r>
                        <a:rPr sz="11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S6-L-M00-3.0</a:t>
                      </a:r>
                      <a:endParaRPr sz="1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9209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 algn="l">
                        <a:lnSpc>
                          <a:spcPct val="100000"/>
                        </a:lnSpc>
                        <a:spcBef>
                          <a:spcPts val="230"/>
                        </a:spcBef>
                      </a:pPr>
                      <a:r>
                        <a:rPr sz="11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S6-L-B00-3.0</a:t>
                      </a:r>
                      <a:endParaRPr sz="1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9209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 algn="l">
                        <a:lnSpc>
                          <a:spcPct val="100000"/>
                        </a:lnSpc>
                        <a:spcBef>
                          <a:spcPts val="230"/>
                        </a:spcBef>
                      </a:pPr>
                      <a:r>
                        <a:rPr sz="11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S6-L-P00-3.0</a:t>
                      </a:r>
                      <a:endParaRPr sz="1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9209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 algn="l">
                        <a:lnSpc>
                          <a:spcPct val="100000"/>
                        </a:lnSpc>
                        <a:spcBef>
                          <a:spcPts val="230"/>
                        </a:spcBef>
                      </a:pPr>
                      <a:r>
                        <a:rPr sz="11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S6-L-P20-3.0</a:t>
                      </a:r>
                      <a:endParaRPr sz="1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9209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8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85090" algn="l">
                        <a:lnSpc>
                          <a:spcPts val="1075"/>
                        </a:lnSpc>
                      </a:pPr>
                      <a:r>
                        <a:rPr sz="1000" spc="-5" dirty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缆</a:t>
                      </a:r>
                      <a:r>
                        <a:rPr sz="1000" spc="5" dirty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线</a:t>
                      </a:r>
                      <a:r>
                        <a:rPr sz="1000" spc="-5" dirty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需要</a:t>
                      </a:r>
                      <a:r>
                        <a:rPr sz="1000" spc="5" dirty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过</a:t>
                      </a:r>
                      <a:r>
                        <a:rPr sz="1000" spc="-5" dirty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坦克链</a:t>
                      </a:r>
                      <a:endParaRPr sz="10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444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  <a:tr h="0">
                <a:tc vMerge="1"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 rowSpan="2">
                  <a:txBody>
                    <a:bodyPr/>
                    <a:lstStyle/>
                    <a:p>
                      <a:pPr marL="137160" algn="l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1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5</a:t>
                      </a:r>
                      <a:r>
                        <a:rPr sz="1100" spc="-29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11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米</a:t>
                      </a:r>
                      <a:endParaRPr sz="1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857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67945" algn="l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1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S6-L-M00-5.0</a:t>
                      </a:r>
                      <a:endParaRPr sz="1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857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68580" algn="l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1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S6-L-B00-5.0</a:t>
                      </a:r>
                      <a:endParaRPr sz="1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857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67945" algn="l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1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S6-L-P00-5.0</a:t>
                      </a:r>
                      <a:endParaRPr sz="1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857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67945" algn="l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1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S6-L-P20-5.0</a:t>
                      </a:r>
                      <a:endParaRPr sz="1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857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  <a:tr h="328295">
                <a:tc>
                  <a:txBody>
                    <a:bodyPr/>
                    <a:lstStyle/>
                    <a:p>
                      <a:pPr marR="107315" algn="l">
                        <a:lnSpc>
                          <a:spcPts val="1205"/>
                        </a:lnSpc>
                      </a:pPr>
                      <a:r>
                        <a:rPr sz="11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IS620</a:t>
                      </a:r>
                      <a:endParaRPr sz="1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 algn="l">
                        <a:lnSpc>
                          <a:spcPts val="1035"/>
                        </a:lnSpc>
                        <a:spcBef>
                          <a:spcPts val="380"/>
                        </a:spcBef>
                      </a:pPr>
                      <a:r>
                        <a:rPr sz="1000" spc="-5" dirty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时</a:t>
                      </a:r>
                      <a:r>
                        <a:rPr sz="1000" spc="5" dirty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，</a:t>
                      </a:r>
                      <a:r>
                        <a:rPr sz="1000" spc="-5" dirty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需要</a:t>
                      </a:r>
                      <a:r>
                        <a:rPr sz="1000" spc="5" dirty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建</a:t>
                      </a:r>
                      <a:r>
                        <a:rPr sz="1000" spc="-5" dirty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高柔型</a:t>
                      </a:r>
                      <a:endParaRPr sz="10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4826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40259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sz="10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2235" algn="l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1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10</a:t>
                      </a:r>
                      <a:r>
                        <a:rPr sz="1100" spc="-30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11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米</a:t>
                      </a:r>
                      <a:endParaRPr sz="1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857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 algn="l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1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S6-L-M00-10.0</a:t>
                      </a:r>
                      <a:endParaRPr sz="1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857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 algn="l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1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S6-L-B00-10.0</a:t>
                      </a:r>
                      <a:endParaRPr sz="1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857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 algn="l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1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S6-L-P00-10.0</a:t>
                      </a:r>
                      <a:endParaRPr sz="1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857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 algn="l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1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S6-L-P20-10.0</a:t>
                      </a:r>
                      <a:endParaRPr sz="1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857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 algn="l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000" spc="-5" dirty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线</a:t>
                      </a:r>
                      <a:r>
                        <a:rPr sz="1000" spc="5" dirty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缆</a:t>
                      </a:r>
                      <a:r>
                        <a:rPr sz="1000" spc="-5" dirty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，在</a:t>
                      </a:r>
                      <a:r>
                        <a:rPr sz="1000" spc="5" dirty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对</a:t>
                      </a:r>
                      <a:r>
                        <a:rPr sz="1000" spc="-5" dirty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应型号</a:t>
                      </a:r>
                      <a:endParaRPr sz="10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5397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40259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sz="10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37160" algn="l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1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3</a:t>
                      </a:r>
                      <a:r>
                        <a:rPr sz="1100" spc="-29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11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米</a:t>
                      </a:r>
                      <a:endParaRPr sz="1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794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 algn="l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1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S6-L-M107-3.0</a:t>
                      </a:r>
                      <a:endParaRPr sz="1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794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 algn="l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1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S6-L-B107-3.0</a:t>
                      </a:r>
                      <a:endParaRPr sz="1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794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 algn="l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1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S6-L-P114-3.0</a:t>
                      </a:r>
                      <a:endParaRPr sz="1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794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 algn="l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1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S6-L-P124-3.0</a:t>
                      </a:r>
                      <a:endParaRPr sz="1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794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 algn="l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000" spc="-5" dirty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后</a:t>
                      </a:r>
                      <a:r>
                        <a:rPr sz="1000" spc="5" dirty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加</a:t>
                      </a:r>
                      <a:r>
                        <a:rPr sz="1000" spc="-5" dirty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“-TL”即</a:t>
                      </a:r>
                      <a:r>
                        <a:rPr sz="1000" spc="5" dirty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可</a:t>
                      </a:r>
                      <a:r>
                        <a:rPr sz="1000" spc="-5" dirty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，</a:t>
                      </a:r>
                      <a:endParaRPr sz="10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1778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R="107315" algn="l">
                        <a:lnSpc>
                          <a:spcPts val="1195"/>
                        </a:lnSpc>
                        <a:spcBef>
                          <a:spcPts val="220"/>
                        </a:spcBef>
                      </a:pPr>
                      <a:r>
                        <a:rPr sz="11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SV635</a:t>
                      </a:r>
                      <a:endParaRPr sz="1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794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  <a:tc rowSpan="2">
                  <a:txBody>
                    <a:bodyPr/>
                    <a:lstStyle/>
                    <a:p>
                      <a:pPr marL="137160" algn="l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1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5</a:t>
                      </a:r>
                      <a:r>
                        <a:rPr sz="1100" spc="-29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11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米</a:t>
                      </a:r>
                      <a:endParaRPr sz="1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794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67945" algn="l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1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S6-L-M107-5.0</a:t>
                      </a:r>
                      <a:endParaRPr sz="1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794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68580" algn="l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1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S6-L-B107-5.0</a:t>
                      </a:r>
                      <a:endParaRPr sz="1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794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67945" algn="l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1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S6-L-P114-5.0</a:t>
                      </a:r>
                      <a:endParaRPr sz="1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794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67945" algn="l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1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S6-L-P124-5.0</a:t>
                      </a:r>
                      <a:endParaRPr sz="1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794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 algn="l">
                        <a:lnSpc>
                          <a:spcPts val="1055"/>
                        </a:lnSpc>
                      </a:pPr>
                      <a:r>
                        <a:rPr sz="1000" spc="5" dirty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例</a:t>
                      </a:r>
                      <a:r>
                        <a:rPr sz="1000" spc="-5" dirty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:S6-L-M00-3.0-</a:t>
                      </a:r>
                      <a:endParaRPr sz="10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sz="10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cPr marL="0" marR="0" marT="279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cPr marL="0" marR="0" marT="279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cPr marL="0" marR="0" marT="279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cPr marL="0" marR="0" marT="279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cPr marL="0" marR="0" marT="279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ts val="1095"/>
                        </a:lnSpc>
                      </a:pPr>
                      <a:r>
                        <a:rPr sz="1000" dirty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TL</a:t>
                      </a:r>
                      <a:endParaRPr sz="10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2590">
                <a:tc vMerge="1"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2235" algn="l">
                        <a:lnSpc>
                          <a:spcPct val="100000"/>
                        </a:lnSpc>
                        <a:spcBef>
                          <a:spcPts val="230"/>
                        </a:spcBef>
                      </a:pPr>
                      <a:r>
                        <a:rPr sz="11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10</a:t>
                      </a:r>
                      <a:r>
                        <a:rPr sz="1100" spc="-30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11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米</a:t>
                      </a:r>
                      <a:endParaRPr sz="1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9209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 algn="l">
                        <a:lnSpc>
                          <a:spcPct val="100000"/>
                        </a:lnSpc>
                        <a:spcBef>
                          <a:spcPts val="230"/>
                        </a:spcBef>
                      </a:pPr>
                      <a:r>
                        <a:rPr sz="11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S6-L-M107-10.0</a:t>
                      </a:r>
                      <a:endParaRPr sz="1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9209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 algn="l">
                        <a:lnSpc>
                          <a:spcPct val="100000"/>
                        </a:lnSpc>
                        <a:spcBef>
                          <a:spcPts val="230"/>
                        </a:spcBef>
                      </a:pPr>
                      <a:r>
                        <a:rPr sz="11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S6-L-B107-10.0</a:t>
                      </a:r>
                      <a:endParaRPr sz="1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9209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 algn="l">
                        <a:lnSpc>
                          <a:spcPct val="100000"/>
                        </a:lnSpc>
                        <a:spcBef>
                          <a:spcPts val="230"/>
                        </a:spcBef>
                      </a:pPr>
                      <a:r>
                        <a:rPr sz="11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S6-L-P114-10.0</a:t>
                      </a:r>
                      <a:endParaRPr sz="1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9209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 algn="l">
                        <a:lnSpc>
                          <a:spcPct val="100000"/>
                        </a:lnSpc>
                        <a:spcBef>
                          <a:spcPts val="230"/>
                        </a:spcBef>
                      </a:pPr>
                      <a:r>
                        <a:rPr sz="11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S6-L-P124-10.0</a:t>
                      </a:r>
                      <a:endParaRPr sz="1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9209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38275" y="442595"/>
            <a:ext cx="155575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b="1" dirty="0">
                <a:latin typeface="黑体" panose="02010609060101010101" charset="-122"/>
                <a:cs typeface="黑体" panose="02010609060101010101" charset="-122"/>
                <a:sym typeface="+mn-ea"/>
              </a:rPr>
              <a:t>二、</a:t>
            </a:r>
            <a:r>
              <a:rPr b="1" spc="5" dirty="0">
                <a:latin typeface="黑体" panose="02010609060101010101" charset="-122"/>
                <a:cs typeface="黑体" panose="02010609060101010101" charset="-122"/>
                <a:sym typeface="+mn-ea"/>
              </a:rPr>
              <a:t>硬件连</a:t>
            </a:r>
            <a:r>
              <a:rPr b="1" spc="-5" dirty="0">
                <a:latin typeface="黑体" panose="02010609060101010101" charset="-122"/>
                <a:cs typeface="黑体" panose="02010609060101010101" charset="-122"/>
                <a:sym typeface="+mn-ea"/>
              </a:rPr>
              <a:t>接</a:t>
            </a:r>
            <a:endParaRPr b="1">
              <a:latin typeface="黑体" panose="02010609060101010101" charset="-122"/>
              <a:cs typeface="黑体" panose="02010609060101010101" charset="-122"/>
            </a:endParaRPr>
          </a:p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084580" y="1203960"/>
            <a:ext cx="209232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sz="1400" b="1" spc="-10" dirty="0">
                <a:latin typeface="Calibri" panose="020F0502020204030204"/>
                <a:cs typeface="Calibri" panose="020F0502020204030204"/>
                <a:sym typeface="+mn-ea"/>
              </a:rPr>
              <a:t>1</a:t>
            </a:r>
            <a:r>
              <a:rPr sz="1400" b="1" spc="-5" dirty="0">
                <a:latin typeface="Calibri" panose="020F0502020204030204"/>
                <a:cs typeface="Calibri" panose="020F0502020204030204"/>
                <a:sym typeface="+mn-ea"/>
              </a:rPr>
              <a:t>.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驱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动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器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各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端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子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引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脚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分</a:t>
            </a: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布</a:t>
            </a:r>
            <a:endParaRPr lang="zh-CN" altLang="en-US" sz="1400"/>
          </a:p>
        </p:txBody>
      </p:sp>
      <p:pic>
        <p:nvPicPr>
          <p:cNvPr id="4" name="object 3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1276985" y="1819275"/>
            <a:ext cx="4162425" cy="3959860"/>
          </a:xfrm>
          <a:prstGeom prst="rect">
            <a:avLst/>
          </a:prstGeom>
        </p:spPr>
      </p:pic>
      <p:sp>
        <p:nvSpPr>
          <p:cNvPr id="5" name="object 4"/>
          <p:cNvSpPr txBox="1"/>
          <p:nvPr/>
        </p:nvSpPr>
        <p:spPr>
          <a:xfrm>
            <a:off x="6960235" y="1283335"/>
            <a:ext cx="3378200" cy="227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78765" algn="l"/>
              </a:tabLst>
            </a:pPr>
            <a:r>
              <a:rPr sz="1400" b="1" spc="-5" dirty="0">
                <a:latin typeface="Calibri" panose="020F0502020204030204"/>
                <a:cs typeface="Calibri" panose="020F0502020204030204"/>
              </a:rPr>
              <a:t>2.	PLC</a:t>
            </a:r>
            <a:r>
              <a:rPr sz="1400" b="1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与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驱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动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器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和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电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机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的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连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接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示</a:t>
            </a: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意</a:t>
            </a:r>
            <a:endParaRPr sz="14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6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60020" y="1818991"/>
            <a:ext cx="3960000" cy="3960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38275" y="442595"/>
            <a:ext cx="155575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b="1" dirty="0">
                <a:latin typeface="黑体" panose="02010609060101010101" charset="-122"/>
                <a:cs typeface="黑体" panose="02010609060101010101" charset="-122"/>
                <a:sym typeface="+mn-ea"/>
              </a:rPr>
              <a:t>二、</a:t>
            </a:r>
            <a:r>
              <a:rPr b="1" spc="5" dirty="0">
                <a:latin typeface="黑体" panose="02010609060101010101" charset="-122"/>
                <a:cs typeface="黑体" panose="02010609060101010101" charset="-122"/>
                <a:sym typeface="+mn-ea"/>
              </a:rPr>
              <a:t>硬件连</a:t>
            </a:r>
            <a:r>
              <a:rPr b="1" spc="-5" dirty="0">
                <a:latin typeface="黑体" panose="02010609060101010101" charset="-122"/>
                <a:cs typeface="黑体" panose="02010609060101010101" charset="-122"/>
                <a:sym typeface="+mn-ea"/>
              </a:rPr>
              <a:t>接</a:t>
            </a:r>
            <a:endParaRPr b="1">
              <a:latin typeface="黑体" panose="02010609060101010101" charset="-122"/>
              <a:cs typeface="黑体" panose="02010609060101010101" charset="-122"/>
            </a:endParaRPr>
          </a:p>
          <a:p>
            <a:pPr algn="ctr"/>
            <a:endParaRPr lang="zh-CN" altLang="en-US"/>
          </a:p>
        </p:txBody>
      </p:sp>
      <p:sp>
        <p:nvSpPr>
          <p:cNvPr id="7" name="object 2"/>
          <p:cNvSpPr txBox="1"/>
          <p:nvPr/>
        </p:nvSpPr>
        <p:spPr>
          <a:xfrm>
            <a:off x="1276985" y="1283335"/>
            <a:ext cx="4789805" cy="227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78765" algn="l"/>
              </a:tabLst>
            </a:pPr>
            <a:r>
              <a:rPr sz="1400" b="1" spc="-5" dirty="0">
                <a:latin typeface="Calibri" panose="020F0502020204030204"/>
                <a:cs typeface="Calibri" panose="020F0502020204030204"/>
              </a:rPr>
              <a:t>3.	CN1</a:t>
            </a:r>
            <a:r>
              <a:rPr sz="1400" b="1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接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头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正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负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极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限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原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点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感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应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器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）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接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线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参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考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下</a:t>
            </a: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图</a:t>
            </a:r>
            <a:endParaRPr sz="14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" name="object 4"/>
          <p:cNvSpPr txBox="1"/>
          <p:nvPr/>
        </p:nvSpPr>
        <p:spPr>
          <a:xfrm>
            <a:off x="6960235" y="1283335"/>
            <a:ext cx="3215640" cy="227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78765" algn="l"/>
              </a:tabLst>
            </a:pPr>
            <a:r>
              <a:rPr sz="1400" b="1" spc="-10" dirty="0">
                <a:latin typeface="Calibri" panose="020F0502020204030204"/>
                <a:cs typeface="Calibri" panose="020F0502020204030204"/>
              </a:rPr>
              <a:t>4</a:t>
            </a:r>
            <a:r>
              <a:rPr sz="1400" b="1" spc="-5" dirty="0">
                <a:latin typeface="Calibri" panose="020F0502020204030204"/>
                <a:cs typeface="Calibri" panose="020F0502020204030204"/>
              </a:rPr>
              <a:t>.</a:t>
            </a:r>
            <a:r>
              <a:rPr sz="1400" b="1" dirty="0">
                <a:latin typeface="Calibri" panose="020F0502020204030204"/>
                <a:cs typeface="Calibri" panose="020F0502020204030204"/>
              </a:rPr>
              <a:t>	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主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回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路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输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入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端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子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接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线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示</a:t>
            </a: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意</a:t>
            </a:r>
            <a:endParaRPr sz="14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0" name="object 5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6960244" y="2036182"/>
            <a:ext cx="4281769" cy="352603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760" y="1706245"/>
            <a:ext cx="3502025" cy="40081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38275" y="442595"/>
            <a:ext cx="155575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b="1" dirty="0">
                <a:latin typeface="黑体" panose="02010609060101010101" charset="-122"/>
                <a:cs typeface="黑体" panose="02010609060101010101" charset="-122"/>
                <a:sym typeface="+mn-ea"/>
              </a:rPr>
              <a:t>二、</a:t>
            </a:r>
            <a:r>
              <a:rPr b="1" spc="5" dirty="0">
                <a:latin typeface="黑体" panose="02010609060101010101" charset="-122"/>
                <a:cs typeface="黑体" panose="02010609060101010101" charset="-122"/>
                <a:sym typeface="+mn-ea"/>
              </a:rPr>
              <a:t>硬件连</a:t>
            </a:r>
            <a:r>
              <a:rPr b="1" spc="-5" dirty="0">
                <a:latin typeface="黑体" panose="02010609060101010101" charset="-122"/>
                <a:cs typeface="黑体" panose="02010609060101010101" charset="-122"/>
                <a:sym typeface="+mn-ea"/>
              </a:rPr>
              <a:t>接</a:t>
            </a:r>
            <a:endParaRPr b="1">
              <a:latin typeface="黑体" panose="02010609060101010101" charset="-122"/>
              <a:cs typeface="黑体" panose="02010609060101010101" charset="-122"/>
            </a:endParaRPr>
          </a:p>
          <a:p>
            <a:pPr algn="ctr"/>
            <a:endParaRPr lang="zh-CN" altLang="en-US"/>
          </a:p>
        </p:txBody>
      </p:sp>
      <p:sp>
        <p:nvSpPr>
          <p:cNvPr id="7" name="object 2"/>
          <p:cNvSpPr txBox="1"/>
          <p:nvPr/>
        </p:nvSpPr>
        <p:spPr>
          <a:xfrm>
            <a:off x="1276985" y="1283335"/>
            <a:ext cx="3406775" cy="227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78765" algn="l"/>
              </a:tabLst>
            </a:pPr>
            <a:r>
              <a:rPr sz="1400" b="1" spc="-10" dirty="0">
                <a:latin typeface="Calibri" panose="020F0502020204030204"/>
                <a:cs typeface="Calibri" panose="020F0502020204030204"/>
              </a:rPr>
              <a:t>5</a:t>
            </a:r>
            <a:r>
              <a:rPr sz="1400" b="1" spc="-5" dirty="0">
                <a:latin typeface="Calibri" panose="020F0502020204030204"/>
                <a:cs typeface="Calibri" panose="020F0502020204030204"/>
              </a:rPr>
              <a:t>.</a:t>
            </a:r>
            <a:r>
              <a:rPr sz="1400" b="1" dirty="0">
                <a:latin typeface="Calibri" panose="020F0502020204030204"/>
                <a:cs typeface="Calibri" panose="020F0502020204030204"/>
              </a:rPr>
              <a:t>	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如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遇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到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带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刹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车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的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电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机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刹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车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线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接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法</a:t>
            </a:r>
            <a:r>
              <a:rPr sz="1050" spc="-5" dirty="0">
                <a:latin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sz="105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8" name="object 3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1276985" y="1819021"/>
            <a:ext cx="3960000" cy="3960000"/>
          </a:xfrm>
          <a:prstGeom prst="rect">
            <a:avLst/>
          </a:prstGeom>
        </p:spPr>
      </p:pic>
      <p:sp>
        <p:nvSpPr>
          <p:cNvPr id="9" name="object 4"/>
          <p:cNvSpPr txBox="1"/>
          <p:nvPr/>
        </p:nvSpPr>
        <p:spPr>
          <a:xfrm>
            <a:off x="1276985" y="5902325"/>
            <a:ext cx="3959860" cy="227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0" dirty="0">
                <a:latin typeface="宋体" panose="02010600030101010101" pitchFamily="2" charset="-122"/>
                <a:cs typeface="宋体" panose="02010600030101010101" pitchFamily="2" charset="-122"/>
              </a:rPr>
              <a:t>其</a:t>
            </a:r>
            <a:r>
              <a:rPr sz="1400" spc="5" dirty="0">
                <a:latin typeface="宋体" panose="02010600030101010101" pitchFamily="2" charset="-122"/>
                <a:cs typeface="宋体" panose="02010600030101010101" pitchFamily="2" charset="-122"/>
              </a:rPr>
              <a:t>中</a:t>
            </a:r>
            <a:r>
              <a:rPr sz="1400" spc="-10" dirty="0">
                <a:latin typeface="宋体" panose="02010600030101010101" pitchFamily="2" charset="-122"/>
                <a:cs typeface="宋体" panose="02010600030101010101" pitchFamily="2" charset="-122"/>
              </a:rPr>
              <a:t>棕</a:t>
            </a:r>
            <a:r>
              <a:rPr sz="1400" spc="5" dirty="0">
                <a:latin typeface="宋体" panose="02010600030101010101" pitchFamily="2" charset="-122"/>
                <a:cs typeface="宋体" panose="02010600030101010101" pitchFamily="2" charset="-122"/>
              </a:rPr>
              <a:t>色</a:t>
            </a:r>
            <a:r>
              <a:rPr sz="1400" spc="-10" dirty="0">
                <a:latin typeface="宋体" panose="02010600030101010101" pitchFamily="2" charset="-122"/>
                <a:cs typeface="宋体" panose="02010600030101010101" pitchFamily="2" charset="-122"/>
              </a:rPr>
              <a:t>线</a:t>
            </a:r>
            <a:r>
              <a:rPr sz="1400" spc="-5" dirty="0">
                <a:latin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sz="1400" spc="-5" dirty="0">
                <a:latin typeface="Calibri" panose="020F0502020204030204"/>
                <a:cs typeface="Calibri" panose="020F0502020204030204"/>
              </a:rPr>
              <a:t>+24V</a:t>
            </a:r>
            <a:r>
              <a:rPr sz="1400" spc="-5" dirty="0">
                <a:latin typeface="宋体" panose="02010600030101010101" pitchFamily="2" charset="-122"/>
                <a:cs typeface="宋体" panose="02010600030101010101" pitchFamily="2" charset="-122"/>
              </a:rPr>
              <a:t>）</a:t>
            </a:r>
            <a:r>
              <a:rPr sz="1400" spc="5" dirty="0">
                <a:latin typeface="宋体" panose="02010600030101010101" pitchFamily="2" charset="-122"/>
                <a:cs typeface="宋体" panose="02010600030101010101" pitchFamily="2" charset="-122"/>
              </a:rPr>
              <a:t>和</a:t>
            </a:r>
            <a:r>
              <a:rPr sz="1400" spc="-10" dirty="0">
                <a:latin typeface="宋体" panose="02010600030101010101" pitchFamily="2" charset="-122"/>
                <a:cs typeface="宋体" panose="02010600030101010101" pitchFamily="2" charset="-122"/>
              </a:rPr>
              <a:t>蓝</a:t>
            </a:r>
            <a:r>
              <a:rPr sz="1400" spc="5" dirty="0">
                <a:latin typeface="宋体" panose="02010600030101010101" pitchFamily="2" charset="-122"/>
                <a:cs typeface="宋体" panose="02010600030101010101" pitchFamily="2" charset="-122"/>
              </a:rPr>
              <a:t>色</a:t>
            </a:r>
            <a:r>
              <a:rPr sz="1400" spc="-10" dirty="0">
                <a:latin typeface="宋体" panose="02010600030101010101" pitchFamily="2" charset="-122"/>
                <a:cs typeface="宋体" panose="02010600030101010101" pitchFamily="2" charset="-122"/>
              </a:rPr>
              <a:t>线</a:t>
            </a:r>
            <a:r>
              <a:rPr sz="1400" spc="-5" dirty="0">
                <a:latin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sz="1400" spc="-5" dirty="0">
                <a:latin typeface="Calibri" panose="020F0502020204030204"/>
                <a:cs typeface="Calibri" panose="020F0502020204030204"/>
              </a:rPr>
              <a:t>0V</a:t>
            </a:r>
            <a:r>
              <a:rPr sz="1400" spc="-5" dirty="0">
                <a:latin typeface="宋体" panose="02010600030101010101" pitchFamily="2" charset="-122"/>
                <a:cs typeface="宋体" panose="02010600030101010101" pitchFamily="2" charset="-122"/>
              </a:rPr>
              <a:t>）</a:t>
            </a:r>
            <a:r>
              <a:rPr sz="1400" spc="5" dirty="0">
                <a:latin typeface="宋体" panose="02010600030101010101" pitchFamily="2" charset="-122"/>
                <a:cs typeface="宋体" panose="02010600030101010101" pitchFamily="2" charset="-122"/>
              </a:rPr>
              <a:t>为</a:t>
            </a:r>
            <a:r>
              <a:rPr sz="1400" spc="-10" dirty="0">
                <a:latin typeface="宋体" panose="02010600030101010101" pitchFamily="2" charset="-122"/>
                <a:cs typeface="宋体" panose="02010600030101010101" pitchFamily="2" charset="-122"/>
              </a:rPr>
              <a:t>刹</a:t>
            </a:r>
            <a:r>
              <a:rPr sz="1400" spc="5" dirty="0">
                <a:latin typeface="宋体" panose="02010600030101010101" pitchFamily="2" charset="-122"/>
                <a:cs typeface="宋体" panose="02010600030101010101" pitchFamily="2" charset="-122"/>
              </a:rPr>
              <a:t>车</a:t>
            </a:r>
            <a:r>
              <a:rPr sz="1400" spc="-5" dirty="0">
                <a:latin typeface="宋体" panose="02010600030101010101" pitchFamily="2" charset="-122"/>
                <a:cs typeface="宋体" panose="02010600030101010101" pitchFamily="2" charset="-122"/>
              </a:rPr>
              <a:t>线</a:t>
            </a:r>
            <a:endParaRPr sz="1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20495" y="442595"/>
            <a:ext cx="155067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b="1" spc="-5" dirty="0">
                <a:latin typeface="黑体" panose="02010609060101010101" charset="-122"/>
                <a:cs typeface="黑体" panose="02010609060101010101" charset="-122"/>
                <a:sym typeface="+mn-ea"/>
              </a:rPr>
              <a:t>三、软件应用</a:t>
            </a:r>
            <a:endParaRPr b="1">
              <a:latin typeface="黑体" panose="02010609060101010101" charset="-122"/>
              <a:cs typeface="黑体" panose="02010609060101010101" charset="-122"/>
            </a:endParaRPr>
          </a:p>
          <a:p>
            <a:pPr algn="ctr"/>
            <a:endParaRPr lang="zh-CN" altLang="en-US"/>
          </a:p>
        </p:txBody>
      </p:sp>
      <p:sp>
        <p:nvSpPr>
          <p:cNvPr id="7" name="object 4"/>
          <p:cNvSpPr txBox="1"/>
          <p:nvPr/>
        </p:nvSpPr>
        <p:spPr>
          <a:xfrm>
            <a:off x="693420" y="1507236"/>
            <a:ext cx="4558030" cy="227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0" dirty="0">
                <a:latin typeface="宋体" panose="02010600030101010101" pitchFamily="2" charset="-122"/>
                <a:cs typeface="宋体" panose="02010600030101010101" pitchFamily="2" charset="-122"/>
              </a:rPr>
              <a:t>用</a:t>
            </a:r>
            <a:r>
              <a:rPr sz="1400" spc="5" dirty="0">
                <a:latin typeface="宋体" panose="02010600030101010101" pitchFamily="2" charset="-122"/>
                <a:cs typeface="宋体" panose="02010600030101010101" pitchFamily="2" charset="-122"/>
              </a:rPr>
              <a:t>到</a:t>
            </a:r>
            <a:r>
              <a:rPr sz="1400" spc="-10" dirty="0">
                <a:latin typeface="宋体" panose="02010600030101010101" pitchFamily="2" charset="-122"/>
                <a:cs typeface="宋体" panose="02010600030101010101" pitchFamily="2" charset="-122"/>
              </a:rPr>
              <a:t>的</a:t>
            </a:r>
            <a:r>
              <a:rPr sz="1400" spc="5" dirty="0">
                <a:latin typeface="宋体" panose="02010600030101010101" pitchFamily="2" charset="-122"/>
                <a:cs typeface="宋体" panose="02010600030101010101" pitchFamily="2" charset="-122"/>
              </a:rPr>
              <a:t>软</a:t>
            </a:r>
            <a:r>
              <a:rPr sz="1400" spc="-10" dirty="0">
                <a:latin typeface="宋体" panose="02010600030101010101" pitchFamily="2" charset="-122"/>
                <a:cs typeface="宋体" panose="02010600030101010101" pitchFamily="2" charset="-122"/>
              </a:rPr>
              <a:t>件</a:t>
            </a:r>
            <a:r>
              <a:rPr sz="1400" spc="5" dirty="0">
                <a:latin typeface="宋体" panose="02010600030101010101" pitchFamily="2" charset="-122"/>
                <a:cs typeface="宋体" panose="02010600030101010101" pitchFamily="2" charset="-122"/>
              </a:rPr>
              <a:t>是</a:t>
            </a:r>
            <a:r>
              <a:rPr sz="1400" spc="-10" dirty="0">
                <a:latin typeface="宋体" panose="02010600030101010101" pitchFamily="2" charset="-122"/>
                <a:cs typeface="宋体" panose="02010600030101010101" pitchFamily="2" charset="-122"/>
              </a:rPr>
              <a:t>伺</a:t>
            </a:r>
            <a:r>
              <a:rPr sz="1400" spc="5" dirty="0">
                <a:latin typeface="宋体" panose="02010600030101010101" pitchFamily="2" charset="-122"/>
                <a:cs typeface="宋体" panose="02010600030101010101" pitchFamily="2" charset="-122"/>
              </a:rPr>
              <a:t>服</a:t>
            </a:r>
            <a:r>
              <a:rPr sz="1400" spc="-10" dirty="0">
                <a:latin typeface="宋体" panose="02010600030101010101" pitchFamily="2" charset="-122"/>
                <a:cs typeface="宋体" panose="02010600030101010101" pitchFamily="2" charset="-122"/>
              </a:rPr>
              <a:t>调</a:t>
            </a:r>
            <a:r>
              <a:rPr sz="1400" spc="5" dirty="0">
                <a:latin typeface="宋体" panose="02010600030101010101" pitchFamily="2" charset="-122"/>
                <a:cs typeface="宋体" panose="02010600030101010101" pitchFamily="2" charset="-122"/>
              </a:rPr>
              <a:t>试</a:t>
            </a:r>
            <a:r>
              <a:rPr sz="1400" spc="-10" dirty="0">
                <a:latin typeface="宋体" panose="02010600030101010101" pitchFamily="2" charset="-122"/>
                <a:cs typeface="宋体" panose="02010600030101010101" pitchFamily="2" charset="-122"/>
              </a:rPr>
              <a:t>软</a:t>
            </a:r>
            <a:r>
              <a:rPr sz="1400" spc="-5" dirty="0">
                <a:latin typeface="宋体" panose="02010600030101010101" pitchFamily="2" charset="-122"/>
                <a:cs typeface="宋体" panose="02010600030101010101" pitchFamily="2" charset="-122"/>
              </a:rPr>
              <a:t>件</a:t>
            </a:r>
            <a:endParaRPr sz="1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8" name="object 3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3064510" y="1087755"/>
            <a:ext cx="892175" cy="78359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93420" y="1943100"/>
            <a:ext cx="7499350" cy="75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890"/>
              </a:spcBef>
            </a:pPr>
            <a:r>
              <a:rPr b="1" spc="-5" dirty="0">
                <a:latin typeface="Calibri" panose="020F0502020204030204"/>
                <a:cs typeface="Calibri" panose="020F0502020204030204"/>
                <a:sym typeface="+mn-ea"/>
              </a:rPr>
              <a:t>1.</a:t>
            </a:r>
            <a:r>
              <a:rPr b="1" spc="6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b="1" spc="-1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新</a:t>
            </a:r>
            <a:r>
              <a:rPr b="1" spc="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建</a:t>
            </a:r>
            <a:r>
              <a:rPr b="1" spc="-1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项</a:t>
            </a:r>
            <a:r>
              <a:rPr b="1" spc="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目</a:t>
            </a:r>
            <a:r>
              <a:rPr b="1" spc="-1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，</a:t>
            </a:r>
            <a:r>
              <a:rPr b="1" spc="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连</a:t>
            </a:r>
            <a:r>
              <a:rPr b="1" spc="-1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接</a:t>
            </a:r>
            <a:r>
              <a:rPr b="1" spc="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软</a:t>
            </a:r>
            <a:r>
              <a:rPr b="1" spc="-1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件</a:t>
            </a:r>
            <a:r>
              <a:rPr b="1" spc="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连</a:t>
            </a:r>
            <a:r>
              <a:rPr b="1" spc="-1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接</a:t>
            </a:r>
            <a:r>
              <a:rPr b="1" spc="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驱</a:t>
            </a:r>
            <a:r>
              <a:rPr b="1" spc="-1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动</a:t>
            </a:r>
            <a:r>
              <a:rPr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器</a:t>
            </a:r>
            <a:endParaRPr b="1" spc="-5" dirty="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12700" algn="l">
              <a:lnSpc>
                <a:spcPct val="100000"/>
              </a:lnSpc>
              <a:spcBef>
                <a:spcPts val="890"/>
              </a:spcBef>
            </a:pPr>
            <a:r>
              <a:rPr spc="-1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用</a:t>
            </a:r>
            <a:r>
              <a:rPr spc="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伺</a:t>
            </a:r>
            <a:r>
              <a:rPr spc="-1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服</a:t>
            </a:r>
            <a:r>
              <a:rPr spc="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调</a:t>
            </a:r>
            <a:r>
              <a:rPr spc="-1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试</a:t>
            </a:r>
            <a:r>
              <a:rPr spc="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线</a:t>
            </a:r>
            <a:r>
              <a:rPr spc="-1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将</a:t>
            </a:r>
            <a:r>
              <a:rPr spc="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电</a:t>
            </a:r>
            <a:r>
              <a:rPr spc="-1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脑</a:t>
            </a:r>
            <a:r>
              <a:rPr spc="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和</a:t>
            </a:r>
            <a:r>
              <a:rPr spc="-1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伺</a:t>
            </a:r>
            <a:r>
              <a:rPr spc="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服</a:t>
            </a:r>
            <a:r>
              <a:rPr spc="-1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连</a:t>
            </a:r>
            <a:r>
              <a:rPr spc="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接</a:t>
            </a:r>
            <a:r>
              <a:rPr spc="-1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后</a:t>
            </a:r>
            <a:r>
              <a:rPr spc="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，</a:t>
            </a:r>
            <a:r>
              <a:rPr spc="-1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打</a:t>
            </a:r>
            <a:r>
              <a:rPr spc="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开</a:t>
            </a:r>
            <a:r>
              <a:rPr spc="-1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伺</a:t>
            </a:r>
            <a:r>
              <a:rPr spc="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服</a:t>
            </a:r>
            <a:r>
              <a:rPr spc="-1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调</a:t>
            </a:r>
            <a:r>
              <a:rPr spc="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试</a:t>
            </a:r>
            <a:r>
              <a:rPr spc="-1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软</a:t>
            </a:r>
            <a:r>
              <a:rPr spc="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件</a:t>
            </a:r>
            <a:r>
              <a:rPr spc="-1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建</a:t>
            </a:r>
            <a:r>
              <a:rPr spc="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立</a:t>
            </a:r>
            <a:r>
              <a:rPr spc="-1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与</a:t>
            </a:r>
            <a:r>
              <a:rPr spc="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伺</a:t>
            </a:r>
            <a:r>
              <a:rPr spc="-1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服</a:t>
            </a:r>
            <a:r>
              <a:rPr spc="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的</a:t>
            </a:r>
            <a:r>
              <a:rPr spc="-1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连</a:t>
            </a:r>
            <a:r>
              <a:rPr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接</a:t>
            </a:r>
            <a:endParaRPr lang="zh-CN" altLang="en-US"/>
          </a:p>
        </p:txBody>
      </p:sp>
      <p:pic>
        <p:nvPicPr>
          <p:cNvPr id="10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8195" y="2702560"/>
            <a:ext cx="4912995" cy="3366770"/>
          </a:xfrm>
          <a:prstGeom prst="rect">
            <a:avLst/>
          </a:prstGeom>
        </p:spPr>
      </p:pic>
      <p:pic>
        <p:nvPicPr>
          <p:cNvPr id="11" name="object 6"/>
          <p:cNvPicPr/>
          <p:nvPr/>
        </p:nvPicPr>
        <p:blipFill>
          <a:blip r:embed="rId3" cstate="print"/>
          <a:srcRect l="1129" r="988" b="3951"/>
          <a:stretch>
            <a:fillRect/>
          </a:stretch>
        </p:blipFill>
        <p:spPr>
          <a:xfrm>
            <a:off x="5828665" y="2702560"/>
            <a:ext cx="4958080" cy="33661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40815" y="442595"/>
            <a:ext cx="155067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b="1" spc="-5" dirty="0">
                <a:latin typeface="黑体" panose="02010609060101010101" charset="-122"/>
                <a:cs typeface="黑体" panose="02010609060101010101" charset="-122"/>
                <a:sym typeface="+mn-ea"/>
              </a:rPr>
              <a:t>三、软件应用</a:t>
            </a:r>
            <a:endParaRPr b="1">
              <a:latin typeface="黑体" panose="02010609060101010101" charset="-122"/>
              <a:cs typeface="黑体" panose="02010609060101010101" charset="-122"/>
            </a:endParaRPr>
          </a:p>
          <a:p>
            <a:pPr algn="ctr"/>
            <a:endParaRPr lang="zh-CN" altLang="en-US"/>
          </a:p>
        </p:txBody>
      </p:sp>
      <p:sp>
        <p:nvSpPr>
          <p:cNvPr id="3" name="object 2"/>
          <p:cNvSpPr txBox="1"/>
          <p:nvPr/>
        </p:nvSpPr>
        <p:spPr>
          <a:xfrm>
            <a:off x="1440815" y="1202055"/>
            <a:ext cx="2232025" cy="227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-5" dirty="0">
                <a:latin typeface="Calibri" panose="020F0502020204030204"/>
                <a:cs typeface="Calibri" panose="020F0502020204030204"/>
              </a:rPr>
              <a:t>2.</a:t>
            </a:r>
            <a:r>
              <a:rPr sz="1400" b="1" spc="210" dirty="0">
                <a:latin typeface="Calibri" panose="020F0502020204030204"/>
                <a:cs typeface="Calibri" panose="020F0502020204030204"/>
              </a:rPr>
              <a:t> 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恢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复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出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厂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设</a:t>
            </a: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置</a:t>
            </a:r>
            <a:endParaRPr sz="14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" name="object 3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1440815" y="1693545"/>
            <a:ext cx="7544435" cy="46742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40815" y="442595"/>
            <a:ext cx="155067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b="1" spc="-5" dirty="0">
                <a:latin typeface="黑体" panose="02010609060101010101" charset="-122"/>
                <a:cs typeface="黑体" panose="02010609060101010101" charset="-122"/>
                <a:sym typeface="+mn-ea"/>
              </a:rPr>
              <a:t>三、软件应用</a:t>
            </a:r>
            <a:endParaRPr b="1">
              <a:latin typeface="黑体" panose="02010609060101010101" charset="-122"/>
              <a:cs typeface="黑体" panose="02010609060101010101" charset="-122"/>
            </a:endParaRPr>
          </a:p>
          <a:p>
            <a:pPr algn="ctr"/>
            <a:endParaRPr lang="zh-CN" altLang="en-US"/>
          </a:p>
        </p:txBody>
      </p:sp>
      <p:sp>
        <p:nvSpPr>
          <p:cNvPr id="4" name="object 4"/>
          <p:cNvSpPr txBox="1"/>
          <p:nvPr/>
        </p:nvSpPr>
        <p:spPr>
          <a:xfrm>
            <a:off x="1440815" y="1194435"/>
            <a:ext cx="1784985" cy="227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-5" dirty="0">
                <a:latin typeface="Calibri" panose="020F0502020204030204"/>
                <a:cs typeface="Calibri" panose="020F0502020204030204"/>
              </a:rPr>
              <a:t>3.</a:t>
            </a:r>
            <a:r>
              <a:rPr sz="1400" b="1" spc="210" dirty="0">
                <a:latin typeface="Calibri" panose="020F0502020204030204"/>
                <a:cs typeface="Calibri" panose="020F0502020204030204"/>
              </a:rPr>
              <a:t> 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电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机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旋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转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方</a:t>
            </a:r>
            <a:r>
              <a:rPr sz="1400" b="1" spc="5" dirty="0">
                <a:latin typeface="宋体" panose="02010600030101010101" pitchFamily="2" charset="-122"/>
                <a:cs typeface="宋体" panose="02010600030101010101" pitchFamily="2" charset="-122"/>
              </a:rPr>
              <a:t>向</a:t>
            </a: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设</a:t>
            </a: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置</a:t>
            </a:r>
            <a:endParaRPr sz="14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5" name="object 5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1440815" y="1528445"/>
            <a:ext cx="7529195" cy="47986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181465" y="1753235"/>
            <a:ext cx="26162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暂定为以远离电机方向为正方向；靠近电机方向为负方向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10.xml><?xml version="1.0" encoding="utf-8"?>
<p:tagLst xmlns:p="http://schemas.openxmlformats.org/presentationml/2006/main">
  <p:tag name="KSO_WM_SPECIAL_SOURCE" val="bdnull"/>
</p:tagLst>
</file>

<file path=ppt/tags/tag11.xml><?xml version="1.0" encoding="utf-8"?>
<p:tagLst xmlns:p="http://schemas.openxmlformats.org/presentationml/2006/main">
  <p:tag name="KSO_WM_SPECIAL_SOURCE" val="bdnull"/>
</p:tagLst>
</file>

<file path=ppt/tags/tag12.xml><?xml version="1.0" encoding="utf-8"?>
<p:tagLst xmlns:p="http://schemas.openxmlformats.org/presentationml/2006/main">
  <p:tag name="KSO_WM_SPECIAL_SOURCE" val="bdnull"/>
</p:tagLst>
</file>

<file path=ppt/tags/tag13.xml><?xml version="1.0" encoding="utf-8"?>
<p:tagLst xmlns:p="http://schemas.openxmlformats.org/presentationml/2006/main">
  <p:tag name="KSO_WM_SPECIAL_SOURCE" val="bdnull"/>
</p:tagLst>
</file>

<file path=ppt/tags/tag14.xml><?xml version="1.0" encoding="utf-8"?>
<p:tagLst xmlns:p="http://schemas.openxmlformats.org/presentationml/2006/main">
  <p:tag name="KSO_WM_SPECIAL_SOURCE" val="bdnull"/>
</p:tagLst>
</file>

<file path=ppt/tags/tag15.xml><?xml version="1.0" encoding="utf-8"?>
<p:tagLst xmlns:p="http://schemas.openxmlformats.org/presentationml/2006/main">
  <p:tag name="KSO_WM_SPECIAL_SOURCE" val="bdnull"/>
</p:tagLst>
</file>

<file path=ppt/tags/tag16.xml><?xml version="1.0" encoding="utf-8"?>
<p:tagLst xmlns:p="http://schemas.openxmlformats.org/presentationml/2006/main">
  <p:tag name="KSO_WM_SPECIAL_SOURCE" val="bdnull"/>
</p:tagLst>
</file>

<file path=ppt/tags/tag17.xml><?xml version="1.0" encoding="utf-8"?>
<p:tagLst xmlns:p="http://schemas.openxmlformats.org/presentationml/2006/main">
  <p:tag name="KSO_WM_SPECIAL_SOURCE" val="bdnull"/>
</p:tagLst>
</file>

<file path=ppt/tags/tag18.xml><?xml version="1.0" encoding="utf-8"?>
<p:tagLst xmlns:p="http://schemas.openxmlformats.org/presentationml/2006/main">
  <p:tag name="KSO_WM_SPECIAL_SOURCE" val="bdnull"/>
</p:tagLst>
</file>

<file path=ppt/tags/tag19.xml><?xml version="1.0" encoding="utf-8"?>
<p:tagLst xmlns:p="http://schemas.openxmlformats.org/presentationml/2006/main">
  <p:tag name="KSO_WM_SPECIAL_SOURCE" val="bdnull"/>
</p:tagLst>
</file>

<file path=ppt/tags/tag2.xml><?xml version="1.0" encoding="utf-8"?>
<p:tagLst xmlns:p="http://schemas.openxmlformats.org/presentationml/2006/main">
  <p:tag name="KSO_WM_SPECIAL_SOURCE" val="bdnull"/>
</p:tagLst>
</file>

<file path=ppt/tags/tag20.xml><?xml version="1.0" encoding="utf-8"?>
<p:tagLst xmlns:p="http://schemas.openxmlformats.org/presentationml/2006/main">
  <p:tag name="KSO_WM_SPECIAL_SOURCE" val="bdnull"/>
</p:tagLst>
</file>

<file path=ppt/tags/tag21.xml><?xml version="1.0" encoding="utf-8"?>
<p:tagLst xmlns:p="http://schemas.openxmlformats.org/presentationml/2006/main">
  <p:tag name="KSO_WM_SPECIAL_SOURCE" val="bdnull"/>
</p:tagLst>
</file>

<file path=ppt/tags/tag22.xml><?xml version="1.0" encoding="utf-8"?>
<p:tagLst xmlns:p="http://schemas.openxmlformats.org/presentationml/2006/main">
  <p:tag name="KSO_WM_SPECIAL_SOURCE" val="bdnull"/>
</p:tagLst>
</file>

<file path=ppt/tags/tag23.xml><?xml version="1.0" encoding="utf-8"?>
<p:tagLst xmlns:p="http://schemas.openxmlformats.org/presentationml/2006/main">
  <p:tag name="KSO_WM_SPECIAL_SOURCE" val="bdnull"/>
</p:tagLst>
</file>

<file path=ppt/tags/tag24.xml><?xml version="1.0" encoding="utf-8"?>
<p:tagLst xmlns:p="http://schemas.openxmlformats.org/presentationml/2006/main">
  <p:tag name="KSO_WM_SPECIAL_SOURCE" val="bdnull"/>
</p:tagLst>
</file>

<file path=ppt/tags/tag25.xml><?xml version="1.0" encoding="utf-8"?>
<p:tagLst xmlns:p="http://schemas.openxmlformats.org/presentationml/2006/main">
  <p:tag name="KSO_WM_SPECIAL_SOURCE" val="bdnull"/>
</p:tagLst>
</file>

<file path=ppt/tags/tag26.xml><?xml version="1.0" encoding="utf-8"?>
<p:tagLst xmlns:p="http://schemas.openxmlformats.org/presentationml/2006/main">
  <p:tag name="KSO_WM_SPECIAL_SOURCE" val="bdnull"/>
</p:tagLst>
</file>

<file path=ppt/tags/tag27.xml><?xml version="1.0" encoding="utf-8"?>
<p:tagLst xmlns:p="http://schemas.openxmlformats.org/presentationml/2006/main">
  <p:tag name="KSO_WM_SPECIAL_SOURCE" val="bdnull"/>
</p:tagLst>
</file>

<file path=ppt/tags/tag28.xml><?xml version="1.0" encoding="utf-8"?>
<p:tagLst xmlns:p="http://schemas.openxmlformats.org/presentationml/2006/main">
  <p:tag name="KSO_WM_SPECIAL_SOURCE" val="bdnull"/>
</p:tagLst>
</file>

<file path=ppt/tags/tag29.xml><?xml version="1.0" encoding="utf-8"?>
<p:tagLst xmlns:p="http://schemas.openxmlformats.org/presentationml/2006/main">
  <p:tag name="KSO_WM_SPECIAL_SOURCE" val="bdnull"/>
</p:tagLst>
</file>

<file path=ppt/tags/tag3.xml><?xml version="1.0" encoding="utf-8"?>
<p:tagLst xmlns:p="http://schemas.openxmlformats.org/presentationml/2006/main">
  <p:tag name="KSO_WM_UNIT_PLACING_PICTURE_USER_VIEWPORT" val="{&quot;height&quot;:4836,&quot;width&quot;:8503.2}"/>
</p:tagLst>
</file>

<file path=ppt/tags/tag30.xml><?xml version="1.0" encoding="utf-8"?>
<p:tagLst xmlns:p="http://schemas.openxmlformats.org/presentationml/2006/main">
  <p:tag name="KSO_WM_SPECIAL_SOURCE" val="bdnull"/>
</p:tagLst>
</file>

<file path=ppt/tags/tag31.xml><?xml version="1.0" encoding="utf-8"?>
<p:tagLst xmlns:p="http://schemas.openxmlformats.org/presentationml/2006/main">
  <p:tag name="KSO_WM_SPECIAL_SOURCE" val="bdnull"/>
</p:tagLst>
</file>

<file path=ppt/tags/tag32.xml><?xml version="1.0" encoding="utf-8"?>
<p:tagLst xmlns:p="http://schemas.openxmlformats.org/presentationml/2006/main">
  <p:tag name="KSO_WM_UNIT_TABLE_BEAUTIFY" val="smartTable{9dc41dc0-0b70-4324-8448-d1fc987361ab}"/>
  <p:tag name="TABLE_ENDDRAG_ORIGIN_RECT" val="677*216"/>
  <p:tag name="TABLE_ENDDRAG_RECT" val="123*138*677*216"/>
</p:tagLst>
</file>

<file path=ppt/tags/tag33.xml><?xml version="1.0" encoding="utf-8"?>
<p:tagLst xmlns:p="http://schemas.openxmlformats.org/presentationml/2006/main">
  <p:tag name="KSO_WM_SPECIAL_SOURCE" val="bdnull"/>
</p:tagLst>
</file>

<file path=ppt/tags/tag34.xml><?xml version="1.0" encoding="utf-8"?>
<p:tagLst xmlns:p="http://schemas.openxmlformats.org/presentationml/2006/main">
  <p:tag name="KSO_WM_UNIT_TABLE_BEAUTIFY" val="smartTable{47be32e7-8353-4e53-8698-a214f5923b0e}"/>
  <p:tag name="TABLE_ENDDRAG_ORIGIN_RECT" val="738*287"/>
  <p:tag name="TABLE_ENDDRAG_RECT" val="113*161*738*287"/>
</p:tagLst>
</file>

<file path=ppt/tags/tag35.xml><?xml version="1.0" encoding="utf-8"?>
<p:tagLst xmlns:p="http://schemas.openxmlformats.org/presentationml/2006/main">
  <p:tag name="KSO_WM_SPECIAL_SOURCE" val="bdnull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37.xml><?xml version="1.0" encoding="utf-8"?>
<p:tagLst xmlns:p="http://schemas.openxmlformats.org/presentationml/2006/main">
  <p:tag name="KSO_DOCER_TEMPLATE_OPEN_ONCE_MARK" val="1"/>
  <p:tag name="COMMONDATA" val="eyJoZGlkIjoiZDVhOTc3YjFiN2IxNjI1MTRmZDhjNTdkZjJiODU4ZWMifQ=="/>
  <p:tag name="commondata" val="eyJoZGlkIjoiYzFiMzZhNDBkMGU2OTgzMTgxNjY3NDg5ZTZhNDY4YzAifQ=="/>
</p:tagLst>
</file>

<file path=ppt/tags/tag4.xml><?xml version="1.0" encoding="utf-8"?>
<p:tagLst xmlns:p="http://schemas.openxmlformats.org/presentationml/2006/main">
  <p:tag name="KSO_WM_SPECIAL_SOURCE" val="bdnull"/>
</p:tagLst>
</file>

<file path=ppt/tags/tag5.xml><?xml version="1.0" encoding="utf-8"?>
<p:tagLst xmlns:p="http://schemas.openxmlformats.org/presentationml/2006/main">
  <p:tag name="KSO_WM_SPECIAL_SOURCE" val="bdnull"/>
</p:tagLst>
</file>

<file path=ppt/tags/tag6.xml><?xml version="1.0" encoding="utf-8"?>
<p:tagLst xmlns:p="http://schemas.openxmlformats.org/presentationml/2006/main">
  <p:tag name="KSO_WM_SPECIAL_SOURCE" val="bdnull"/>
</p:tagLst>
</file>

<file path=ppt/tags/tag7.xml><?xml version="1.0" encoding="utf-8"?>
<p:tagLst xmlns:p="http://schemas.openxmlformats.org/presentationml/2006/main">
  <p:tag name="KSO_WM_SPECIAL_SOURCE" val="bdnull"/>
</p:tagLst>
</file>

<file path=ppt/tags/tag8.xml><?xml version="1.0" encoding="utf-8"?>
<p:tagLst xmlns:p="http://schemas.openxmlformats.org/presentationml/2006/main">
  <p:tag name="KSO_WM_SPECIAL_SOURCE" val="bdnull"/>
</p:tagLst>
</file>

<file path=ppt/tags/tag9.xml><?xml version="1.0" encoding="utf-8"?>
<p:tagLst xmlns:p="http://schemas.openxmlformats.org/presentationml/2006/main">
  <p:tag name="KSO_WM_SPECIAL_SOURCE" val="bdnull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tailEnd type="arrow" w="med" len="med"/>
        </a:ln>
      </a:spPr>
      <a:bodyPr/>
      <a:lstStyle/>
      <a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2442</Words>
  <Application>WPS 演示</Application>
  <PresentationFormat>宽屏</PresentationFormat>
  <Paragraphs>439</Paragraphs>
  <Slides>33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55" baseType="lpstr">
      <vt:lpstr>Arial</vt:lpstr>
      <vt:lpstr>宋体</vt:lpstr>
      <vt:lpstr>Wingdings</vt:lpstr>
      <vt:lpstr>Helvetica Neue Light</vt:lpstr>
      <vt:lpstr>微软雅黑</vt:lpstr>
      <vt:lpstr>Helvetica</vt:lpstr>
      <vt:lpstr>Helvetica Light</vt:lpstr>
      <vt:lpstr>印品黑体</vt:lpstr>
      <vt:lpstr>华文细黑</vt:lpstr>
      <vt:lpstr>仿宋</vt:lpstr>
      <vt:lpstr>Helvetica</vt:lpstr>
      <vt:lpstr>Yu Gothic UI Light</vt:lpstr>
      <vt:lpstr>Calibri</vt:lpstr>
      <vt:lpstr>黑体</vt:lpstr>
      <vt:lpstr>等线</vt:lpstr>
      <vt:lpstr>Arial Unicode MS</vt:lpstr>
      <vt:lpstr>等线 Light</vt:lpstr>
      <vt:lpstr>Arial</vt:lpstr>
      <vt:lpstr>Times New Roman</vt:lpstr>
      <vt:lpstr>PMingLiU</vt:lpstr>
      <vt:lpstr>AMGDT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1377982166@qq.com</dc:creator>
  <cp:lastModifiedBy>Sloth·zhy</cp:lastModifiedBy>
  <cp:revision>8750</cp:revision>
  <cp:lastPrinted>2020-08-21T06:59:00Z</cp:lastPrinted>
  <dcterms:created xsi:type="dcterms:W3CDTF">2020-06-26T03:58:00Z</dcterms:created>
  <dcterms:modified xsi:type="dcterms:W3CDTF">2024-09-21T11:18:22Z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ICV">
    <vt:lpwstr>190C187D219B4134A09EE85A4A491C54_13</vt:lpwstr>
  </property>
  <property fmtid="{D5CDD505-2E9C-101B-9397-08002B2CF9AE}" pid="4" name="commondata">
    <vt:lpwstr>eyJoZGlkIjoiOGU4ZjQ1ZDY3M2NmYmZlNGRjNDYzNzcwNGI4MWY2ODQifQ==</vt:lpwstr>
  </property>
</Properties>
</file>